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5" r:id="rId2"/>
    <p:sldId id="362" r:id="rId3"/>
    <p:sldId id="361" r:id="rId4"/>
    <p:sldId id="346" r:id="rId5"/>
    <p:sldId id="328" r:id="rId6"/>
    <p:sldId id="329" r:id="rId7"/>
    <p:sldId id="330" r:id="rId8"/>
    <p:sldId id="331" r:id="rId9"/>
    <p:sldId id="333" r:id="rId10"/>
    <p:sldId id="363" r:id="rId11"/>
    <p:sldId id="354" r:id="rId12"/>
    <p:sldId id="355" r:id="rId13"/>
    <p:sldId id="356" r:id="rId14"/>
    <p:sldId id="359" r:id="rId15"/>
    <p:sldId id="360" r:id="rId16"/>
    <p:sldId id="344" r:id="rId17"/>
    <p:sldId id="34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nter, Michael A CIV USA TRADOC" initials="GMACUT" lastIdx="7" clrIdx="0">
    <p:extLst>
      <p:ext uri="{19B8F6BF-5375-455C-9EA6-DF929625EA0E}">
        <p15:presenceInfo xmlns:p15="http://schemas.microsoft.com/office/powerpoint/2012/main" userId="Grinter, Michael A CIV USA TRADOC" providerId="None"/>
      </p:ext>
    </p:extLst>
  </p:cmAuthor>
  <p:cmAuthor id="2" name="Tim Lempicki" initials="TBL" lastIdx="1" clrIdx="1">
    <p:extLst>
      <p:ext uri="{19B8F6BF-5375-455C-9EA6-DF929625EA0E}">
        <p15:presenceInfo xmlns:p15="http://schemas.microsoft.com/office/powerpoint/2012/main" userId="Tim Lempic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7" autoAdjust="0"/>
    <p:restoredTop sz="84625" autoAdjust="0"/>
  </p:normalViewPr>
  <p:slideViewPr>
    <p:cSldViewPr>
      <p:cViewPr varScale="1">
        <p:scale>
          <a:sx n="79" d="100"/>
          <a:sy n="79" d="100"/>
        </p:scale>
        <p:origin x="54" y="84"/>
      </p:cViewPr>
      <p:guideLst>
        <p:guide orient="horz" pos="2160"/>
        <p:guide pos="2880"/>
      </p:guideLst>
    </p:cSldViewPr>
  </p:slideViewPr>
  <p:outlineViewPr>
    <p:cViewPr>
      <p:scale>
        <a:sx n="33" d="100"/>
        <a:sy n="33" d="100"/>
      </p:scale>
      <p:origin x="48"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192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1E8431BB-CCCB-4ACA-AEB4-B7B051D8E94B}" type="datetimeFigureOut">
              <a:rPr lang="en-US" smtClean="0"/>
              <a:pPr/>
              <a:t>12/21/2015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27C2BB1-2759-43B2-8F7C-F8B6D0C477FE}" type="slidenum">
              <a:rPr lang="en-US" smtClean="0"/>
              <a:pPr/>
              <a:t>‹#›</a:t>
            </a:fld>
            <a:endParaRPr lang="en-US"/>
          </a:p>
        </p:txBody>
      </p:sp>
    </p:spTree>
    <p:extLst>
      <p:ext uri="{BB962C8B-B14F-4D97-AF65-F5344CB8AC3E}">
        <p14:creationId xmlns:p14="http://schemas.microsoft.com/office/powerpoint/2010/main" val="102523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7C2BB1-2759-43B2-8F7C-F8B6D0C477FE}" type="slidenum">
              <a:rPr lang="en-US" smtClean="0"/>
              <a:pPr/>
              <a:t>1</a:t>
            </a:fld>
            <a:endParaRPr lang="en-US"/>
          </a:p>
        </p:txBody>
      </p:sp>
    </p:spTree>
    <p:extLst>
      <p:ext uri="{BB962C8B-B14F-4D97-AF65-F5344CB8AC3E}">
        <p14:creationId xmlns:p14="http://schemas.microsoft.com/office/powerpoint/2010/main" val="25511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5CB0B1-4F0D-41B0-90B0-838B5A12CBF1}" type="slidenum">
              <a:rPr lang="en-US">
                <a:solidFill>
                  <a:srgbClr val="000000"/>
                </a:solidFill>
              </a:rPr>
              <a:pPr/>
              <a:t>10</a:t>
            </a:fld>
            <a:endParaRPr lang="en-US" dirty="0">
              <a:solidFill>
                <a:srgbClr val="000000"/>
              </a:solidFill>
            </a:endParaRPr>
          </a:p>
        </p:txBody>
      </p:sp>
      <p:sp>
        <p:nvSpPr>
          <p:cNvPr id="8195" name="Rectangle 2"/>
          <p:cNvSpPr>
            <a:spLocks noGrp="1" noRot="1" noChangeAspect="1" noChangeArrowheads="1" noTextEdit="1"/>
          </p:cNvSpPr>
          <p:nvPr>
            <p:ph type="sldImg"/>
          </p:nvPr>
        </p:nvSpPr>
        <p:spPr bwMode="auto">
          <a:xfrm>
            <a:off x="1220788" y="685800"/>
            <a:ext cx="4572000" cy="3429000"/>
          </a:xfrm>
          <a:noFill/>
          <a:ln>
            <a:solidFill>
              <a:srgbClr val="000000"/>
            </a:solidFill>
            <a:miter lim="800000"/>
            <a:headEnd/>
            <a:tailEnd/>
          </a:ln>
        </p:spPr>
      </p:sp>
      <p:sp>
        <p:nvSpPr>
          <p:cNvPr id="8196" name="Rectangle 4"/>
          <p:cNvSpPr>
            <a:spLocks noGrp="1" noChangeArrowheads="1"/>
          </p:cNvSpPr>
          <p:nvPr>
            <p:ph type="body" idx="1"/>
          </p:nvPr>
        </p:nvSpPr>
        <p:spPr bwMode="auto">
          <a:xfrm>
            <a:off x="701041" y="4344988"/>
            <a:ext cx="5608320" cy="4113212"/>
          </a:xfrm>
          <a:noFill/>
        </p:spPr>
        <p:txBody>
          <a:bodyPr wrap="square" numCol="1" anchor="t" anchorCtr="0" compatLnSpc="1">
            <a:prstTxWarp prst="textNoShape">
              <a:avLst/>
            </a:prstTxWarp>
            <a:normAutofit fontScale="77500" lnSpcReduction="20000"/>
          </a:bodyPr>
          <a:lstStyle/>
          <a:p>
            <a:r>
              <a:rPr lang="en-US" sz="1200" kern="1200" dirty="0" smtClean="0">
                <a:solidFill>
                  <a:schemeClr val="tx1"/>
                </a:solidFill>
                <a:latin typeface="+mn-lt"/>
                <a:ea typeface="+mn-ea"/>
                <a:cs typeface="+mn-cs"/>
              </a:rPr>
              <a:t>2-26. The Army Ethic motivates and inspires our shared identity as trusted Army professionals.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Preservation of the peace and winning the Nation’s wars is inherent to our ethos—this is Why We Serve.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ethical, effective, and efficient accomplishment of the mission is the core of our ethos—this is How We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Serve.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3-2. The Army Profession has been successful in sustaining the respect and trust of the American people. However, this trust is fragile and easily damaged if we do not understand who we are, who we serve, why we serve, and how we serve. Essential to reinforcing trust is performing our duty every day in a manner that the American people judge to be ethical according to the beliefs and values enshrined in the Nation’s founding documents.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3-3. Within the Army, internal trust is reliance on the character, competence, and commitment of Army professionals to live by and uphold the Army Ethic. It serves as a vital organizing principle that establishes the conditions necessary for mission command. Trust is earned and reinforced as Army professionals contribute to the mission and perform their duty, seeking and communicating the truth and acting with integrity. With trust, there is less need for detailed guidance and close supervision.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3-4. Army professionals certified by these criteria develop mutual trust within cohesive teams.</a:t>
            </a:r>
          </a:p>
          <a:p>
            <a:r>
              <a:rPr lang="en-US" sz="1200" b="0" i="0" u="none" strike="noStrike" kern="1200" baseline="0" dirty="0" smtClean="0">
                <a:solidFill>
                  <a:schemeClr val="tx1"/>
                </a:solidFill>
                <a:latin typeface="+mn-lt"/>
                <a:ea typeface="+mn-ea"/>
                <a:cs typeface="+mn-cs"/>
              </a:rPr>
              <a:t>Certification evaluates and assesses an Army professional’s—</a:t>
            </a:r>
          </a:p>
          <a:p>
            <a:r>
              <a:rPr lang="en-US" sz="1200" b="0" i="0" u="none" strike="noStrike" kern="1200" baseline="0" dirty="0" smtClean="0">
                <a:solidFill>
                  <a:schemeClr val="tx1"/>
                </a:solidFill>
                <a:latin typeface="+mn-lt"/>
                <a:ea typeface="+mn-ea"/>
                <a:cs typeface="+mn-cs"/>
              </a:rPr>
              <a:t>Character: dedication and adherence to the Army Ethic, including Army Values, as consistently and faithfully demonstrated in decisions and actions.</a:t>
            </a:r>
          </a:p>
          <a:p>
            <a:r>
              <a:rPr lang="en-US" sz="1200" b="0" i="0" u="none" strike="noStrike" kern="1200" baseline="0" dirty="0" smtClean="0">
                <a:solidFill>
                  <a:schemeClr val="tx1"/>
                </a:solidFill>
                <a:latin typeface="+mn-lt"/>
                <a:ea typeface="+mn-ea"/>
                <a:cs typeface="+mn-cs"/>
              </a:rPr>
              <a:t>Competence: demonstrated ability to successfully perform duty with discipline and to standard.</a:t>
            </a:r>
          </a:p>
          <a:p>
            <a:r>
              <a:rPr lang="en-US" sz="1200" b="0" i="0" u="none" strike="noStrike" kern="1200" baseline="0" dirty="0" smtClean="0">
                <a:solidFill>
                  <a:schemeClr val="tx1"/>
                </a:solidFill>
                <a:latin typeface="+mn-lt"/>
                <a:ea typeface="+mn-ea"/>
                <a:cs typeface="+mn-cs"/>
              </a:rPr>
              <a:t>Commitment: resolve to contribute honorable service to the Nation and accomplish the mission despite adversity, obstacles, and challenges.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3-5. An Army professional’s store of trust develops from demonstrated character, competence, and commitment. Subordinates, peers, and superiors lose trust in a member of the Army Profession whose conduct fails to meet the standards of these criteria. More important, a greater loss of trust in the institution occurs when leadership neglects to take action to address these failures.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Taken from ADP 6-0: Mission Command:</a:t>
            </a:r>
          </a:p>
          <a:p>
            <a:r>
              <a:rPr lang="en-US" b="0" dirty="0" smtClean="0"/>
              <a:t>2. The mission command philosophy of command is one of the foundations of unified</a:t>
            </a:r>
            <a:r>
              <a:rPr lang="en-US" b="0" baseline="0" dirty="0" smtClean="0"/>
              <a:t> </a:t>
            </a:r>
            <a:r>
              <a:rPr lang="en-US" b="0" dirty="0" smtClean="0"/>
              <a:t>land operations. Mission command is the exercise of authority and direction by the</a:t>
            </a:r>
            <a:r>
              <a:rPr lang="en-US" b="0" baseline="0" dirty="0" smtClean="0"/>
              <a:t> </a:t>
            </a:r>
            <a:r>
              <a:rPr lang="en-US" b="0" dirty="0" smtClean="0"/>
              <a:t>commander using mission orders to enable disciplined initiative within the</a:t>
            </a:r>
            <a:r>
              <a:rPr lang="en-US" b="0" baseline="0" dirty="0" smtClean="0"/>
              <a:t> </a:t>
            </a:r>
            <a:r>
              <a:rPr lang="en-US" b="0" dirty="0" smtClean="0"/>
              <a:t>commander’s intent to empower agile and adaptive leaders in the conduct of</a:t>
            </a:r>
            <a:r>
              <a:rPr lang="en-US" b="0" baseline="0" dirty="0" smtClean="0"/>
              <a:t> </a:t>
            </a:r>
            <a:r>
              <a:rPr lang="en-US" b="0" dirty="0" smtClean="0"/>
              <a:t>unified land operations. The mission command philosophy effectively accounts for the</a:t>
            </a:r>
            <a:r>
              <a:rPr lang="en-US" b="0" baseline="0" dirty="0" smtClean="0"/>
              <a:t> </a:t>
            </a:r>
            <a:r>
              <a:rPr lang="en-US" b="0" dirty="0" smtClean="0"/>
              <a:t>nature of military operations. Throughout operations, unexpected opportunities and</a:t>
            </a:r>
            <a:r>
              <a:rPr lang="en-US" b="0" baseline="0" dirty="0" smtClean="0"/>
              <a:t> </a:t>
            </a:r>
            <a:r>
              <a:rPr lang="en-US" b="0" dirty="0" smtClean="0"/>
              <a:t>threats rapidly present themselves. Operations require responsibility and decision making</a:t>
            </a:r>
            <a:r>
              <a:rPr lang="en-US" b="0" baseline="0" dirty="0" smtClean="0"/>
              <a:t> </a:t>
            </a:r>
            <a:r>
              <a:rPr lang="en-US" b="0" dirty="0" smtClean="0"/>
              <a:t>at the point of action. Through mission command, commanders initiate and integrate all</a:t>
            </a:r>
            <a:r>
              <a:rPr lang="en-US" b="0" baseline="0" dirty="0" smtClean="0"/>
              <a:t> </a:t>
            </a:r>
            <a:r>
              <a:rPr lang="en-US" b="0" dirty="0" smtClean="0"/>
              <a:t>military functions and actions toward a common goal—mission accomplishment.</a:t>
            </a:r>
          </a:p>
        </p:txBody>
      </p:sp>
      <p:sp>
        <p:nvSpPr>
          <p:cNvPr id="6" name="Rectangle 4"/>
          <p:cNvSpPr txBox="1">
            <a:spLocks noChangeArrowheads="1"/>
          </p:cNvSpPr>
          <p:nvPr/>
        </p:nvSpPr>
        <p:spPr bwMode="auto">
          <a:xfrm>
            <a:off x="522515" y="4332816"/>
            <a:ext cx="5762992" cy="4602885"/>
          </a:xfrm>
          <a:prstGeom prst="rect">
            <a:avLst/>
          </a:prstGeom>
          <a:noFill/>
          <a:ln w="9525">
            <a:noFill/>
            <a:miter lim="800000"/>
            <a:headEnd/>
            <a:tailEnd/>
          </a:ln>
          <a:effectLst/>
        </p:spPr>
        <p:txBody>
          <a:bodyPr vert="horz" wrap="square" lIns="91536" tIns="45768" rIns="91536" bIns="45768" numCol="1" anchor="t" anchorCtr="0" compatLnSpc="1">
            <a:prstTxWarp prst="textNoShape">
              <a:avLst/>
            </a:prstTxWarp>
          </a:bodyPr>
          <a:lstStyle/>
          <a:p>
            <a:pPr defTabSz="898297" eaLnBrk="0" hangingPunct="0">
              <a:defRPr/>
            </a:pPr>
            <a:endParaRPr lang="en-US" sz="1200" dirty="0">
              <a:solidFill>
                <a:prstClr val="black"/>
              </a:solidFill>
            </a:endParaRPr>
          </a:p>
          <a:p>
            <a:pPr defTabSz="898297" eaLnBrk="0" hangingPunct="0">
              <a:defRPr/>
            </a:pPr>
            <a:endParaRPr lang="en-US" sz="1200" dirty="0">
              <a:solidFill>
                <a:prstClr val="black"/>
              </a:solidFill>
            </a:endParaRPr>
          </a:p>
        </p:txBody>
      </p:sp>
    </p:spTree>
    <p:extLst>
      <p:ext uri="{BB962C8B-B14F-4D97-AF65-F5344CB8AC3E}">
        <p14:creationId xmlns:p14="http://schemas.microsoft.com/office/powerpoint/2010/main" val="148069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i="1" dirty="0" smtClean="0"/>
              <a:t>Honorable service:  Our Noble Calling:</a:t>
            </a:r>
          </a:p>
          <a:p>
            <a:r>
              <a:rPr lang="en-US" sz="1200" b="1" i="0" u="none" strike="noStrike" kern="1200" baseline="0" dirty="0" smtClean="0">
                <a:solidFill>
                  <a:schemeClr val="tx1"/>
                </a:solidFill>
                <a:latin typeface="+mn-lt"/>
                <a:ea typeface="+mn-ea"/>
                <a:cs typeface="+mn-cs"/>
              </a:rPr>
              <a:t>4-1:…Support and defense of the Constitution, the American people, and the national interest in a manner consistent with the Army Ethic</a:t>
            </a:r>
            <a:r>
              <a:rPr lang="en-US" sz="1200" b="0" i="0" u="none" strike="noStrike" kern="1200" baseline="0" dirty="0" smtClean="0">
                <a:solidFill>
                  <a:schemeClr val="tx1"/>
                </a:solidFill>
                <a:latin typeface="+mn-lt"/>
                <a:ea typeface="+mn-ea"/>
                <a:cs typeface="+mn-cs"/>
              </a:rPr>
              <a:t>. Throughout history, every military has had a distinct ethic and ethos that reflect the values and norms of the society it protected. The moral principles of the Army Ethic encompass American values and guide our approach to warfighting.</a:t>
            </a:r>
          </a:p>
          <a:p>
            <a:endParaRPr lang="en-US" dirty="0" smtClean="0"/>
          </a:p>
          <a:p>
            <a:r>
              <a:rPr lang="en-US" sz="1200" b="1" i="0" u="none" strike="noStrike" kern="1200" baseline="0" dirty="0" smtClean="0">
                <a:solidFill>
                  <a:schemeClr val="tx1"/>
                </a:solidFill>
                <a:latin typeface="+mn-lt"/>
                <a:ea typeface="+mn-ea"/>
                <a:cs typeface="+mn-cs"/>
              </a:rPr>
              <a:t>HONORABLE SERVICE</a:t>
            </a:r>
          </a:p>
          <a:p>
            <a:r>
              <a:rPr lang="en-US" sz="1200" b="0" i="0" u="none" strike="noStrike" kern="1200" baseline="0" dirty="0" smtClean="0">
                <a:solidFill>
                  <a:schemeClr val="tx1"/>
                </a:solidFill>
                <a:latin typeface="+mn-lt"/>
                <a:ea typeface="+mn-ea"/>
                <a:cs typeface="+mn-cs"/>
              </a:rPr>
              <a:t>1-25. The Army exists as a profession for one reason: to serve the Nation by supporting and defending the Constitution in a way that upholds the rights and interests of the American people. This is the basis for the Army Ethic, which is the heart of the Army Profession. The Army Ethic defines what it means to serve honorably. Our professional responsibility is to daily contribute honorable service, living by and upholding the Army Ethic in the conduct of our mission, performance of duty, and all aspects of life.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27C2BB1-2759-43B2-8F7C-F8B6D0C477FE}" type="slidenum">
              <a:rPr lang="en-US" smtClean="0"/>
              <a:pPr/>
              <a:t>11</a:t>
            </a:fld>
            <a:endParaRPr lang="en-US"/>
          </a:p>
        </p:txBody>
      </p:sp>
    </p:spTree>
    <p:extLst>
      <p:ext uri="{BB962C8B-B14F-4D97-AF65-F5344CB8AC3E}">
        <p14:creationId xmlns:p14="http://schemas.microsoft.com/office/powerpoint/2010/main" val="3470287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baseline="0" dirty="0" smtClean="0">
                <a:solidFill>
                  <a:schemeClr val="tx1"/>
                </a:solidFill>
                <a:latin typeface="+mn-lt"/>
                <a:ea typeface="+mn-ea"/>
                <a:cs typeface="+mn-cs"/>
              </a:rPr>
              <a:t>5-1. </a:t>
            </a:r>
            <a:r>
              <a:rPr lang="en-US" sz="1200" b="1" i="1" u="none" strike="noStrike" kern="1200" baseline="0" dirty="0" smtClean="0">
                <a:solidFill>
                  <a:schemeClr val="tx1"/>
                </a:solidFill>
                <a:latin typeface="+mn-lt"/>
                <a:ea typeface="+mn-ea"/>
                <a:cs typeface="+mn-cs"/>
              </a:rPr>
              <a:t>Military expertise </a:t>
            </a:r>
            <a:r>
              <a:rPr lang="en-US" sz="1200" b="1" i="0" u="none" strike="noStrike" kern="1200" baseline="0" dirty="0" smtClean="0">
                <a:solidFill>
                  <a:schemeClr val="tx1"/>
                </a:solidFill>
                <a:latin typeface="+mn-lt"/>
                <a:ea typeface="+mn-ea"/>
                <a:cs typeface="+mn-cs"/>
              </a:rPr>
              <a:t>is the </a:t>
            </a:r>
            <a:r>
              <a:rPr lang="en-US" sz="1200" b="1" i="1" u="none" strike="noStrike" kern="1200" baseline="0" dirty="0" smtClean="0">
                <a:solidFill>
                  <a:schemeClr val="tx1"/>
                </a:solidFill>
                <a:latin typeface="+mn-lt"/>
                <a:ea typeface="+mn-ea"/>
                <a:cs typeface="+mn-cs"/>
              </a:rPr>
              <a:t>ethical </a:t>
            </a:r>
            <a:r>
              <a:rPr lang="en-US" sz="1200" b="1" i="0" u="none" strike="noStrike" kern="1200" baseline="0" dirty="0" smtClean="0">
                <a:solidFill>
                  <a:schemeClr val="tx1"/>
                </a:solidFill>
                <a:latin typeface="+mn-lt"/>
                <a:ea typeface="+mn-ea"/>
                <a:cs typeface="+mn-cs"/>
              </a:rPr>
              <a:t>design, generation, support, and application of </a:t>
            </a:r>
            <a:r>
              <a:rPr lang="en-US" sz="1200" b="1" i="0" u="none" strike="noStrike" kern="1200" baseline="0" dirty="0" err="1" smtClean="0">
                <a:solidFill>
                  <a:schemeClr val="tx1"/>
                </a:solidFill>
                <a:latin typeface="+mn-lt"/>
                <a:ea typeface="+mn-ea"/>
                <a:cs typeface="+mn-cs"/>
              </a:rPr>
              <a:t>landpower</a:t>
            </a:r>
            <a:r>
              <a:rPr lang="en-US" sz="1200" b="1" i="0" u="none" strike="noStrike" kern="1200" baseline="0" dirty="0" smtClean="0">
                <a:solidFill>
                  <a:schemeClr val="tx1"/>
                </a:solidFill>
                <a:latin typeface="+mn-lt"/>
                <a:ea typeface="+mn-ea"/>
                <a:cs typeface="+mn-cs"/>
              </a:rPr>
              <a:t>, primarily in unified land operations, and all supporting capabilities essential to accomplish the mission in defense of the American people</a:t>
            </a:r>
            <a:r>
              <a:rPr lang="en-US" sz="1200" b="0" i="0" u="none" strike="noStrike" kern="1200" baseline="0" dirty="0" smtClean="0">
                <a:solidFill>
                  <a:schemeClr val="tx1"/>
                </a:solidFill>
                <a:latin typeface="+mn-lt"/>
                <a:ea typeface="+mn-ea"/>
                <a:cs typeface="+mn-cs"/>
              </a:rPr>
              <a:t>. Soldiers and Army Civilians will find within this definition the role their units and organizations play in ultimately applying </a:t>
            </a:r>
            <a:r>
              <a:rPr lang="en-US" sz="1200" b="0" i="0" u="none" strike="noStrike" kern="1200" baseline="0" dirty="0" err="1" smtClean="0">
                <a:solidFill>
                  <a:schemeClr val="tx1"/>
                </a:solidFill>
                <a:latin typeface="+mn-lt"/>
                <a:ea typeface="+mn-ea"/>
                <a:cs typeface="+mn-cs"/>
              </a:rPr>
              <a:t>landpower</a:t>
            </a:r>
            <a:r>
              <a:rPr lang="en-US" sz="1200" b="0" i="0" u="none" strike="noStrike" kern="1200" baseline="0" dirty="0" smtClean="0">
                <a:solidFill>
                  <a:schemeClr val="tx1"/>
                </a:solidFill>
                <a:latin typeface="+mn-lt"/>
                <a:ea typeface="+mn-ea"/>
                <a:cs typeface="+mn-cs"/>
              </a:rPr>
              <a:t> and how their own contribution fits into the larger mission.</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2-20. The Army Value of duty charges us with the responsibility to contribute our best efforts to accomplish the mission as members of the team. In performing our duty, we make right decisions and take right actions to the best of our ability. This does not mean that we will always succeed or avoid all mistakes. Setbacks and error will occur in any human endeavor. We learn from experience, both good and bad, develop in wisdom and leadership, and strive for excellence.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2-21. The Army mission includes the directive to “fight and win our Nation’s wars.” We must be equipped, trained, and ready to engage in armed conflict. Our basic human rights, affirmed in the Declaration of Independence and stated in law, must be defended. Our right to life includes the right and the responsibility of self-defense. The legitimate interests of the American people, as determined by our freely elected government, must be protected when threatened or attacked. Our missions may justly require the use of armed force against legitimate threats, consistent with the Army Ethic. We recognize that our lives, and the lives and well-being of others, are at risk. In the fog of war, uncertainty compromises situational</a:t>
            </a:r>
          </a:p>
          <a:p>
            <a:r>
              <a:rPr lang="en-US" sz="1200" b="0" i="0" u="none" strike="noStrike" kern="1200" baseline="0" dirty="0" smtClean="0">
                <a:solidFill>
                  <a:schemeClr val="tx1"/>
                </a:solidFill>
                <a:latin typeface="+mn-lt"/>
                <a:ea typeface="+mn-ea"/>
                <a:cs typeface="+mn-cs"/>
              </a:rPr>
              <a:t>understanding. Regardless, to the best of our ability, we must make decisions and take actions that are right. We understand there may be unanticipated, unintended consequences affecting the lives of innocent people and their property. We do all we can to avoid these effects. We accept prudent risk and with courage we accomplish the mission in the right way.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2-22. Within the Army Profession, progressive development and certification in character, competence, and commitment for Soldiers and Army Civilians is a continuous, life-long responsibility. Knowledge, discipline, and leadership require education, training, experience, coaching, counseling, and mentoring. Situational understanding requires our individual and collective wisdom and judgment, often under demanding, chaotic circumstances, to discern what is actually so—the truth. With shared understanding and intent, we evaluate our options, decide what is right, and work as a cohesive team to accomplish the mission.</a:t>
            </a:r>
          </a:p>
        </p:txBody>
      </p:sp>
      <p:sp>
        <p:nvSpPr>
          <p:cNvPr id="4" name="Slide Number Placeholder 3"/>
          <p:cNvSpPr>
            <a:spLocks noGrp="1"/>
          </p:cNvSpPr>
          <p:nvPr>
            <p:ph type="sldNum" sz="quarter" idx="10"/>
          </p:nvPr>
        </p:nvSpPr>
        <p:spPr/>
        <p:txBody>
          <a:bodyPr/>
          <a:lstStyle/>
          <a:p>
            <a:fld id="{E27C2BB1-2759-43B2-8F7C-F8B6D0C477FE}" type="slidenum">
              <a:rPr lang="en-US" smtClean="0"/>
              <a:pPr/>
              <a:t>12</a:t>
            </a:fld>
            <a:endParaRPr lang="en-US"/>
          </a:p>
        </p:txBody>
      </p:sp>
    </p:spTree>
    <p:extLst>
      <p:ext uri="{BB962C8B-B14F-4D97-AF65-F5344CB8AC3E}">
        <p14:creationId xmlns:p14="http://schemas.microsoft.com/office/powerpoint/2010/main" val="344859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000" b="1" i="0" u="none" strike="noStrike" kern="1200" baseline="0" dirty="0" smtClean="0">
                <a:solidFill>
                  <a:schemeClr val="tx1"/>
                </a:solidFill>
                <a:latin typeface="+mn-lt"/>
                <a:ea typeface="+mn-ea"/>
                <a:cs typeface="+mn-cs"/>
              </a:rPr>
              <a:t>S</a:t>
            </a:r>
            <a:r>
              <a:rPr lang="en-US" sz="1200" b="1" i="0" u="none" strike="noStrike" kern="1200" baseline="0" dirty="0" smtClean="0">
                <a:solidFill>
                  <a:schemeClr val="tx1"/>
                </a:solidFill>
                <a:latin typeface="+mn-lt"/>
                <a:ea typeface="+mn-ea"/>
                <a:cs typeface="+mn-cs"/>
              </a:rPr>
              <a:t>TEWARDSHIP OF THE </a:t>
            </a:r>
            <a:r>
              <a:rPr lang="en-US" sz="2000" b="1" i="0" u="none" strike="noStrike" kern="1200" baseline="0" dirty="0" smtClean="0">
                <a:solidFill>
                  <a:schemeClr val="tx1"/>
                </a:solidFill>
                <a:latin typeface="+mn-lt"/>
                <a:ea typeface="+mn-ea"/>
                <a:cs typeface="+mn-cs"/>
              </a:rPr>
              <a:t>P</a:t>
            </a:r>
            <a:r>
              <a:rPr lang="en-US" sz="1200" b="1" i="0" u="none" strike="noStrike" kern="1200" baseline="0" dirty="0" smtClean="0">
                <a:solidFill>
                  <a:schemeClr val="tx1"/>
                </a:solidFill>
                <a:latin typeface="+mn-lt"/>
                <a:ea typeface="+mn-ea"/>
                <a:cs typeface="+mn-cs"/>
              </a:rPr>
              <a:t>ROFESSION</a:t>
            </a:r>
          </a:p>
          <a:p>
            <a:r>
              <a:rPr lang="en-US" sz="1200" b="0" i="0" u="none" strike="noStrike" kern="1200" baseline="0" dirty="0" smtClean="0">
                <a:solidFill>
                  <a:schemeClr val="tx1"/>
                </a:solidFill>
                <a:latin typeface="+mn-lt"/>
                <a:ea typeface="+mn-ea"/>
                <a:cs typeface="+mn-cs"/>
              </a:rPr>
              <a:t>1-27. Stewardship is our duty to care for the people, other resources, and the profession entrusted to us by the American people. Our decisions and actions must be right, both for today and for tomorrow. All Army professionals have the duty to be faithful, responsible, and accountable stewards, advancing the Army Profession, strengthening the Army culture of trust, and conveying the legacy we inherited from those who led the way. Senior leaders, the Army’s senior stewards, have a special responsibility to ensure the present </a:t>
            </a:r>
            <a:r>
              <a:rPr lang="en-US" sz="800" b="0" i="0" u="none" strike="noStrike" kern="1200" baseline="0" dirty="0" smtClean="0">
                <a:solidFill>
                  <a:schemeClr val="tx1"/>
                </a:solidFill>
                <a:latin typeface="+mn-lt"/>
                <a:ea typeface="+mn-ea"/>
                <a:cs typeface="+mn-cs"/>
              </a:rPr>
              <a:t>and future effectiveness of the Army.</a:t>
            </a:r>
          </a:p>
          <a:p>
            <a:endParaRPr lang="en-US" sz="800" b="0" i="0" u="none" strike="noStrike" kern="1200" baseline="0" dirty="0" smtClean="0">
              <a:solidFill>
                <a:schemeClr val="tx1"/>
              </a:solidFill>
              <a:latin typeface="+mn-lt"/>
              <a:ea typeface="+mn-ea"/>
              <a:cs typeface="+mn-cs"/>
            </a:endParaRPr>
          </a:p>
          <a:p>
            <a:r>
              <a:rPr lang="en-US" sz="1200" b="1" dirty="0" smtClean="0">
                <a:solidFill>
                  <a:srgbClr val="FF0000"/>
                </a:solidFill>
                <a:cs typeface="Arial" pitchFamily="34" charset="0"/>
              </a:rPr>
              <a:t>Stewardship </a:t>
            </a:r>
            <a:r>
              <a:rPr lang="en-US" sz="1200" b="0" dirty="0" smtClean="0">
                <a:solidFill>
                  <a:schemeClr val="tx1"/>
                </a:solidFill>
                <a:cs typeface="Arial" pitchFamily="34" charset="0"/>
              </a:rPr>
              <a:t>is</a:t>
            </a:r>
            <a:r>
              <a:rPr lang="en-US" sz="1200" b="0" baseline="0" dirty="0" smtClean="0">
                <a:solidFill>
                  <a:schemeClr val="tx1"/>
                </a:solidFill>
                <a:cs typeface="Arial" pitchFamily="34" charset="0"/>
              </a:rPr>
              <a:t> an</a:t>
            </a:r>
            <a:r>
              <a:rPr lang="en-US" sz="1200" dirty="0" smtClean="0">
                <a:cs typeface="Arial" pitchFamily="34" charset="0"/>
              </a:rPr>
              <a:t> essential aspect of Army relationships:</a:t>
            </a:r>
          </a:p>
          <a:p>
            <a:pPr lvl="1">
              <a:lnSpc>
                <a:spcPct val="120000"/>
              </a:lnSpc>
              <a:spcBef>
                <a:spcPts val="0"/>
              </a:spcBef>
              <a:spcAft>
                <a:spcPts val="600"/>
              </a:spcAft>
              <a:buFont typeface="Wingdings" pitchFamily="2" charset="2"/>
              <a:buChar char="Ø"/>
            </a:pPr>
            <a:r>
              <a:rPr lang="en-US" dirty="0" smtClean="0">
                <a:cs typeface="Arial" pitchFamily="34" charset="0"/>
              </a:rPr>
              <a:t>Army </a:t>
            </a:r>
            <a:r>
              <a:rPr lang="en-US" b="1" dirty="0" smtClean="0">
                <a:solidFill>
                  <a:srgbClr val="FF0000"/>
                </a:solidFill>
                <a:cs typeface="Arial" pitchFamily="34" charset="0"/>
              </a:rPr>
              <a:t>STEWARDS </a:t>
            </a:r>
            <a:r>
              <a:rPr lang="en-US" dirty="0" smtClean="0">
                <a:cs typeface="Arial" pitchFamily="34" charset="0"/>
              </a:rPr>
              <a:t>create and sustain positive command climates, and ensure present and future development and effectiveness of the Profession’s members and resources</a:t>
            </a:r>
          </a:p>
          <a:p>
            <a:pPr lvl="1">
              <a:lnSpc>
                <a:spcPct val="120000"/>
              </a:lnSpc>
              <a:spcBef>
                <a:spcPts val="0"/>
              </a:spcBef>
              <a:spcAft>
                <a:spcPts val="600"/>
              </a:spcAft>
              <a:buFont typeface="Wingdings" pitchFamily="2" charset="2"/>
              <a:buChar char="Ø"/>
            </a:pPr>
            <a:r>
              <a:rPr lang="en-US" u="sng" dirty="0" smtClean="0">
                <a:cs typeface="Arial" pitchFamily="34" charset="0"/>
              </a:rPr>
              <a:t>RESULTS</a:t>
            </a:r>
            <a:r>
              <a:rPr lang="en-US" dirty="0" smtClean="0">
                <a:cs typeface="Arial" pitchFamily="34" charset="0"/>
              </a:rPr>
              <a:t>:  Reinforced </a:t>
            </a:r>
            <a:r>
              <a:rPr lang="en-US" b="1" i="1" dirty="0" smtClean="0">
                <a:solidFill>
                  <a:srgbClr val="FF0000"/>
                </a:solidFill>
                <a:cs typeface="Arial" pitchFamily="34" charset="0"/>
              </a:rPr>
              <a:t>Trust</a:t>
            </a:r>
            <a:r>
              <a:rPr lang="en-US" dirty="0" smtClean="0">
                <a:cs typeface="Arial" pitchFamily="34" charset="0"/>
              </a:rPr>
              <a:t> among Army Professionals and with the American people, and enhanced </a:t>
            </a:r>
            <a:r>
              <a:rPr lang="en-US" b="1" i="1" dirty="0" smtClean="0">
                <a:solidFill>
                  <a:srgbClr val="FF0000"/>
                </a:solidFill>
                <a:cs typeface="Arial" pitchFamily="34" charset="0"/>
              </a:rPr>
              <a:t>Esprit de Corps </a:t>
            </a:r>
            <a:r>
              <a:rPr lang="en-US" i="1" dirty="0" smtClean="0">
                <a:cs typeface="Arial" pitchFamily="34" charset="0"/>
              </a:rPr>
              <a:t>within the Army</a:t>
            </a:r>
            <a:r>
              <a:rPr lang="en-US" dirty="0" smtClean="0">
                <a:cs typeface="Arial" pitchFamily="34" charset="0"/>
              </a:rPr>
              <a:t>. </a:t>
            </a:r>
          </a:p>
          <a:p>
            <a:endParaRPr lang="en-US" dirty="0" smtClean="0"/>
          </a:p>
          <a:p>
            <a:r>
              <a:rPr lang="en-US" sz="1200" b="0" i="0" u="none" strike="noStrike" kern="1200" baseline="0" dirty="0" smtClean="0">
                <a:solidFill>
                  <a:schemeClr val="tx1"/>
                </a:solidFill>
                <a:latin typeface="+mn-lt"/>
                <a:ea typeface="+mn-ea"/>
                <a:cs typeface="+mn-cs"/>
              </a:rPr>
              <a:t>2-23. Every Soldier and Army Civilian has the opportunity to simultaneously be a leader, follower, and steward of the Army Profession. We are accountable to the American people to accomplish the mission in the right way. We accept responsibility for making right decisions and taking right actions, always. We hold others and ourselves accountable to achieve the standard, striving for excellence. All of us exemplify lifelong commitment to defend the American people and secure the national interest by performing our duty consistent with Army Values. We stand strong to uphold the Army Ethic and conduct ourselves in a manner worthy of our professional status.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2-24. We are diligent and faithful guardians of the people, other resources, and the profession entrusted to our care. The privilege to lead includes the responsibility to professionally develop our subordinates. We teach, coach, counsel, and mentor, and willingly accept such guidance from others. We develop people and organizations—ensuring they are properly equipped, trained, and led. We are ready for the mission today and anticipate the challenges that lie ahead. We exercise discipline in our use of materiel, facilities, and funds. We promote and safeguard the health and welfare of our Soldiers, Army Civilians, and their Families.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2-25. Our Army’s history confirms that well-led, disciplined organizations, embracing shared identity and purpose, succeed as a team. It also confirms that the Army is a military profession when it manifests its essential characteristics: honorable service, military expertise, stewardship, and esprit de corps, which together produce trust. While all Army professionals are stewards of the profession where they serve, our senior stewards have special responsibilities for the developmental policies, strategies, and resources that enable the Army’s professional status. By strengthening its essential characteristics, the Army reinforces trust within the profession and with society.</a:t>
            </a:r>
          </a:p>
        </p:txBody>
      </p:sp>
      <p:sp>
        <p:nvSpPr>
          <p:cNvPr id="4" name="Slide Number Placeholder 3"/>
          <p:cNvSpPr>
            <a:spLocks noGrp="1"/>
          </p:cNvSpPr>
          <p:nvPr>
            <p:ph type="sldNum" sz="quarter" idx="10"/>
          </p:nvPr>
        </p:nvSpPr>
        <p:spPr/>
        <p:txBody>
          <a:bodyPr/>
          <a:lstStyle/>
          <a:p>
            <a:fld id="{E27C2BB1-2759-43B2-8F7C-F8B6D0C477FE}" type="slidenum">
              <a:rPr lang="en-US" smtClean="0"/>
              <a:pPr/>
              <a:t>13</a:t>
            </a:fld>
            <a:endParaRPr lang="en-US"/>
          </a:p>
        </p:txBody>
      </p:sp>
    </p:spTree>
    <p:extLst>
      <p:ext uri="{BB962C8B-B14F-4D97-AF65-F5344CB8AC3E}">
        <p14:creationId xmlns:p14="http://schemas.microsoft.com/office/powerpoint/2010/main" val="63648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2-26. The Army Ethic motivates and inspires our shared identity as trusted Army professionals. Preservation of the peace and winning the Nation’s wars is inherent to our ethos—this is </a:t>
            </a:r>
            <a:r>
              <a:rPr lang="en-US" sz="1200" b="0" i="1" u="none" strike="noStrike" kern="1200" baseline="0" dirty="0" smtClean="0">
                <a:solidFill>
                  <a:schemeClr val="tx1"/>
                </a:solidFill>
                <a:latin typeface="+mn-lt"/>
                <a:ea typeface="+mn-ea"/>
                <a:cs typeface="+mn-cs"/>
              </a:rPr>
              <a:t>Why We Serve</a:t>
            </a:r>
            <a:r>
              <a:rPr lang="en-US" sz="1200" b="0" i="0" u="none" strike="noStrike" kern="1200" baseline="0" dirty="0" smtClean="0">
                <a:solidFill>
                  <a:schemeClr val="tx1"/>
                </a:solidFill>
                <a:latin typeface="+mn-lt"/>
                <a:ea typeface="+mn-ea"/>
                <a:cs typeface="+mn-cs"/>
              </a:rPr>
              <a:t>. The ethical, effective, and efficient accomplishment of the mission is the core of our ethos—this is </a:t>
            </a:r>
            <a:r>
              <a:rPr lang="en-US" sz="1200" b="0" i="1" u="none" strike="noStrike" kern="1200" baseline="0" dirty="0" smtClean="0">
                <a:solidFill>
                  <a:schemeClr val="tx1"/>
                </a:solidFill>
                <a:latin typeface="+mn-lt"/>
                <a:ea typeface="+mn-ea"/>
                <a:cs typeface="+mn-cs"/>
              </a:rPr>
              <a:t>How We Serve</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2-27. We accomplish the mission as a team, Soldiers and Army Civilians, contributing our best effort, doing what is right to the best of our ability, and always striving for excellence. Leaders set the right example, live by and uphold the Army Ethic, establish a positive climate, and inspire the team. While the senior leader is responsible for what the team does or fails to do, success demands that all perform duty with discipline and to standard. In this way, leaders and followers are trusted teammates in the exercise of mission command. The consistent demonstration of character, competence, and commitment, with shared understanding and intent, reinforces mutual trust. Our Army’s primary role as an element of the joint force is in the land domain. Our enduring responsibility is to equip, train, and be ready for a wide variety of missions, as directed by the civilian and military chain of command.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2-28. Living by and upholding the Army Ethic is our life-long commitment. Reinforcing trust requires continuous professional development. This quest is a duty consistent with our shared identity. When our Soldiers and Army Civilians return to society as private citizens, they continue to be moral-ethical exemplars for their Families and communities. Every veteran of honorable service and Army retiree is a “Soldier for Life” and continues to contribute to the well-being of the United States of America.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3-4. Army professionals certified by these criteria develop mutual trust within cohesive teams. Certification evaluates and assesses an Army professional’s—</a:t>
            </a:r>
          </a:p>
          <a:p>
            <a:r>
              <a:rPr lang="en-US" sz="1200" b="1" i="1" u="none" strike="noStrike" kern="1200" baseline="0" dirty="0" smtClean="0">
                <a:solidFill>
                  <a:schemeClr val="tx1"/>
                </a:solidFill>
                <a:latin typeface="+mn-lt"/>
                <a:ea typeface="+mn-ea"/>
                <a:cs typeface="+mn-cs"/>
              </a:rPr>
              <a:t>Character</a:t>
            </a:r>
            <a:r>
              <a:rPr lang="en-US" sz="1200" b="1" i="0" u="none" strike="noStrike" kern="1200" baseline="0" dirty="0" smtClean="0">
                <a:solidFill>
                  <a:schemeClr val="tx1"/>
                </a:solidFill>
                <a:latin typeface="+mn-lt"/>
                <a:ea typeface="+mn-ea"/>
                <a:cs typeface="+mn-cs"/>
              </a:rPr>
              <a:t>: dedication and adherence to the Army Ethic, including Army Values, as consistently and faithfully demonstrated in decisions and actions.</a:t>
            </a:r>
          </a:p>
          <a:p>
            <a:r>
              <a:rPr lang="en-US" sz="1200" b="1" i="1" u="none" strike="noStrike" kern="1200" baseline="0" dirty="0" smtClean="0">
                <a:solidFill>
                  <a:schemeClr val="tx1"/>
                </a:solidFill>
                <a:latin typeface="+mn-lt"/>
                <a:ea typeface="+mn-ea"/>
                <a:cs typeface="+mn-cs"/>
              </a:rPr>
              <a:t>Competence</a:t>
            </a:r>
            <a:r>
              <a:rPr lang="en-US" sz="1200" b="1" i="0" u="none" strike="noStrike" kern="1200" baseline="0" dirty="0" smtClean="0">
                <a:solidFill>
                  <a:schemeClr val="tx1"/>
                </a:solidFill>
                <a:latin typeface="+mn-lt"/>
                <a:ea typeface="+mn-ea"/>
                <a:cs typeface="+mn-cs"/>
              </a:rPr>
              <a:t>: demonstrated ability to successfully perform duty with discipline and to standard.</a:t>
            </a:r>
          </a:p>
          <a:p>
            <a:r>
              <a:rPr lang="en-US" sz="1200" b="1" i="1" u="none" strike="noStrike" kern="1200" baseline="0" dirty="0" smtClean="0">
                <a:solidFill>
                  <a:schemeClr val="tx1"/>
                </a:solidFill>
                <a:latin typeface="+mn-lt"/>
                <a:ea typeface="+mn-ea"/>
                <a:cs typeface="+mn-cs"/>
              </a:rPr>
              <a:t>Commitment</a:t>
            </a:r>
            <a:r>
              <a:rPr lang="en-US" sz="1200" b="1" i="0" u="none" strike="noStrike" kern="1200" baseline="0" dirty="0" smtClean="0">
                <a:solidFill>
                  <a:schemeClr val="tx1"/>
                </a:solidFill>
                <a:latin typeface="+mn-lt"/>
                <a:ea typeface="+mn-ea"/>
                <a:cs typeface="+mn-cs"/>
              </a:rPr>
              <a:t>: resolve to contribute honorable service to the Nation and accomplish the mission despite adversity, obstacles, and challenges.</a:t>
            </a:r>
            <a:endParaRPr lang="en-US" dirty="0" smtClean="0"/>
          </a:p>
          <a:p>
            <a:endParaRPr lang="en-US" dirty="0"/>
          </a:p>
        </p:txBody>
      </p:sp>
      <p:sp>
        <p:nvSpPr>
          <p:cNvPr id="4" name="Slide Number Placeholder 3"/>
          <p:cNvSpPr>
            <a:spLocks noGrp="1"/>
          </p:cNvSpPr>
          <p:nvPr>
            <p:ph type="sldNum" sz="quarter" idx="10"/>
          </p:nvPr>
        </p:nvSpPr>
        <p:spPr/>
        <p:txBody>
          <a:bodyPr/>
          <a:lstStyle/>
          <a:p>
            <a:fld id="{E27C2BB1-2759-43B2-8F7C-F8B6D0C477FE}" type="slidenum">
              <a:rPr lang="en-US" smtClean="0"/>
              <a:pPr/>
              <a:t>14</a:t>
            </a:fld>
            <a:endParaRPr lang="en-US"/>
          </a:p>
        </p:txBody>
      </p:sp>
    </p:spTree>
    <p:extLst>
      <p:ext uri="{BB962C8B-B14F-4D97-AF65-F5344CB8AC3E}">
        <p14:creationId xmlns:p14="http://schemas.microsoft.com/office/powerpoint/2010/main" val="3828669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800"/>
              </a:spcBef>
              <a:buFont typeface="Wingdings" pitchFamily="2" charset="2"/>
              <a:buChar char="Ø"/>
            </a:pPr>
            <a:r>
              <a:rPr lang="en-US" i="1" u="sng" dirty="0" smtClean="0"/>
              <a:t>The Army Ethic</a:t>
            </a:r>
            <a:r>
              <a:rPr lang="en-US" dirty="0" smtClean="0"/>
              <a:t>.  Our professional ethic is expressed in law, Army Values, creeds, oaths, ethos, and shared beliefs embedded within Army culture.  It inspires and motivates the conduct of Army Professionals -- Soldiers and Army Civilians -- who are bound together in common moral purpose.  It expresses the standard and expectation for all of us to make right decisions and to take right actions at all times.  It is the heart of our shared professional identity, our sense of </a:t>
            </a:r>
            <a:r>
              <a:rPr lang="en-US" i="1" dirty="0" smtClean="0"/>
              <a:t>who</a:t>
            </a:r>
            <a:r>
              <a:rPr lang="en-US" dirty="0" smtClean="0"/>
              <a:t> we are, our purpose in life, and </a:t>
            </a:r>
            <a:r>
              <a:rPr lang="en-US" i="1" dirty="0" smtClean="0"/>
              <a:t>Why and How We Serve</a:t>
            </a:r>
            <a:r>
              <a:rPr lang="en-US" dirty="0" smtClean="0"/>
              <a:t> the American people.</a:t>
            </a:r>
          </a:p>
          <a:p>
            <a:pPr>
              <a:spcBef>
                <a:spcPts val="1800"/>
              </a:spcBef>
              <a:buFont typeface="Wingdings" pitchFamily="2" charset="2"/>
              <a:buChar char="Ø"/>
            </a:pPr>
            <a:r>
              <a:rPr lang="en-US" i="1" u="sng" dirty="0" smtClean="0"/>
              <a:t>Vision</a:t>
            </a:r>
            <a:r>
              <a:rPr lang="en-US" dirty="0" smtClean="0"/>
              <a:t>.  As members of the Army Profession, we practice our profession, consistent with the Army Ethic, reflecting a shared understanding for </a:t>
            </a:r>
            <a:r>
              <a:rPr lang="en-US" i="1" dirty="0" smtClean="0"/>
              <a:t>Why and How We Serve</a:t>
            </a:r>
            <a:r>
              <a:rPr lang="en-US" dirty="0" smtClean="0"/>
              <a:t> in defense of the American people.  As </a:t>
            </a:r>
            <a:r>
              <a:rPr lang="en-US" i="1" dirty="0" smtClean="0"/>
              <a:t>Trustworthy Army Professionals</a:t>
            </a:r>
            <a:r>
              <a:rPr lang="en-US" dirty="0" smtClean="0"/>
              <a:t>, we are Honorable Servants, Military Experts, and Stewards of the people and resources entrusted to our care.</a:t>
            </a:r>
          </a:p>
          <a:p>
            <a:endParaRPr lang="en-US" dirty="0"/>
          </a:p>
        </p:txBody>
      </p:sp>
      <p:sp>
        <p:nvSpPr>
          <p:cNvPr id="4" name="Slide Number Placeholder 3"/>
          <p:cNvSpPr>
            <a:spLocks noGrp="1"/>
          </p:cNvSpPr>
          <p:nvPr>
            <p:ph type="sldNum" sz="quarter" idx="10"/>
          </p:nvPr>
        </p:nvSpPr>
        <p:spPr/>
        <p:txBody>
          <a:bodyPr/>
          <a:lstStyle/>
          <a:p>
            <a:fld id="{E27C2BB1-2759-43B2-8F7C-F8B6D0C477FE}" type="slidenum">
              <a:rPr lang="en-US" smtClean="0"/>
              <a:pPr/>
              <a:t>15</a:t>
            </a:fld>
            <a:endParaRPr lang="en-US"/>
          </a:p>
        </p:txBody>
      </p:sp>
    </p:spTree>
    <p:extLst>
      <p:ext uri="{BB962C8B-B14F-4D97-AF65-F5344CB8AC3E}">
        <p14:creationId xmlns:p14="http://schemas.microsoft.com/office/powerpoint/2010/main" val="381322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7C2BB1-2759-43B2-8F7C-F8B6D0C477FE}" type="slidenum">
              <a:rPr lang="en-US" smtClean="0"/>
              <a:pPr/>
              <a:t>16</a:t>
            </a:fld>
            <a:endParaRPr lang="en-US"/>
          </a:p>
        </p:txBody>
      </p:sp>
    </p:spTree>
    <p:extLst>
      <p:ext uri="{BB962C8B-B14F-4D97-AF65-F5344CB8AC3E}">
        <p14:creationId xmlns:p14="http://schemas.microsoft.com/office/powerpoint/2010/main" val="2621810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7C2BB1-2759-43B2-8F7C-F8B6D0C477FE}" type="slidenum">
              <a:rPr lang="en-US" smtClean="0"/>
              <a:pPr/>
              <a:t>17</a:t>
            </a:fld>
            <a:endParaRPr lang="en-US"/>
          </a:p>
        </p:txBody>
      </p:sp>
    </p:spTree>
    <p:extLst>
      <p:ext uri="{BB962C8B-B14F-4D97-AF65-F5344CB8AC3E}">
        <p14:creationId xmlns:p14="http://schemas.microsoft.com/office/powerpoint/2010/main" val="72883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800"/>
              </a:spcBef>
              <a:buFont typeface="Wingdings" pitchFamily="2" charset="2"/>
              <a:buChar char="Ø"/>
            </a:pPr>
            <a:r>
              <a:rPr lang="en-US" i="1" u="sng" dirty="0" smtClean="0"/>
              <a:t>The Army Ethic</a:t>
            </a:r>
            <a:r>
              <a:rPr lang="en-US" dirty="0" smtClean="0"/>
              <a:t>.  Our professional ethic is expressed in law, Army Values, creeds, oaths, ethos, and shared beliefs embedded within Army culture.  It inspires and motivates the conduct of Army Professionals -- Soldiers and Army Civilians -- who are bound together in common moral purpose.  It expresses the standard and expectation for all of us to make right decisions and to take right actions at all times.  It is the heart of our shared professional identity, our sense of </a:t>
            </a:r>
            <a:r>
              <a:rPr lang="en-US" i="1" dirty="0" smtClean="0"/>
              <a:t>who</a:t>
            </a:r>
            <a:r>
              <a:rPr lang="en-US" dirty="0" smtClean="0"/>
              <a:t> we are, our purpose in life, and </a:t>
            </a:r>
            <a:r>
              <a:rPr lang="en-US" i="1" dirty="0" smtClean="0"/>
              <a:t>Why and How We Serve</a:t>
            </a:r>
            <a:r>
              <a:rPr lang="en-US" dirty="0" smtClean="0"/>
              <a:t> the American people.</a:t>
            </a:r>
          </a:p>
          <a:p>
            <a:pPr>
              <a:spcBef>
                <a:spcPts val="1800"/>
              </a:spcBef>
              <a:buFont typeface="Wingdings" pitchFamily="2" charset="2"/>
              <a:buChar char="Ø"/>
            </a:pPr>
            <a:r>
              <a:rPr lang="en-US" i="1" u="sng" dirty="0" smtClean="0"/>
              <a:t>Vision</a:t>
            </a:r>
            <a:r>
              <a:rPr lang="en-US" dirty="0" smtClean="0"/>
              <a:t>.  As members of the Army Profession, we practice our profession, consistent with the Army Ethic, reflecting a shared understanding for </a:t>
            </a:r>
            <a:r>
              <a:rPr lang="en-US" i="1" dirty="0" smtClean="0"/>
              <a:t>Why and How We Serve</a:t>
            </a:r>
            <a:r>
              <a:rPr lang="en-US" dirty="0" smtClean="0"/>
              <a:t> in defense of the American people.  As </a:t>
            </a:r>
            <a:r>
              <a:rPr lang="en-US" i="1" dirty="0" smtClean="0"/>
              <a:t>Trustworthy Army Professionals</a:t>
            </a:r>
            <a:r>
              <a:rPr lang="en-US" dirty="0" smtClean="0"/>
              <a:t>, we are Honorable Servants, Military Experts, and Stewards of the people and resources entrusted to our care.</a:t>
            </a:r>
          </a:p>
          <a:p>
            <a:endParaRPr lang="en-US" dirty="0"/>
          </a:p>
        </p:txBody>
      </p:sp>
      <p:sp>
        <p:nvSpPr>
          <p:cNvPr id="4" name="Slide Number Placeholder 3"/>
          <p:cNvSpPr>
            <a:spLocks noGrp="1"/>
          </p:cNvSpPr>
          <p:nvPr>
            <p:ph type="sldNum" sz="quarter" idx="10"/>
          </p:nvPr>
        </p:nvSpPr>
        <p:spPr/>
        <p:txBody>
          <a:bodyPr/>
          <a:lstStyle/>
          <a:p>
            <a:fld id="{E27C2BB1-2759-43B2-8F7C-F8B6D0C477FE}" type="slidenum">
              <a:rPr lang="en-US" smtClean="0"/>
              <a:pPr/>
              <a:t>2</a:t>
            </a:fld>
            <a:endParaRPr lang="en-US"/>
          </a:p>
        </p:txBody>
      </p:sp>
    </p:spTree>
    <p:extLst>
      <p:ext uri="{BB962C8B-B14F-4D97-AF65-F5344CB8AC3E}">
        <p14:creationId xmlns:p14="http://schemas.microsoft.com/office/powerpoint/2010/main" val="173431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u="sng" strike="noStrike" kern="1200" dirty="0" smtClean="0">
                <a:solidFill>
                  <a:schemeClr val="tx1"/>
                </a:solidFill>
                <a:effectLst/>
                <a:latin typeface="+mn-lt"/>
                <a:ea typeface="+mn-ea"/>
                <a:cs typeface="+mn-cs"/>
              </a:rPr>
              <a:t>The Army Ethic</a:t>
            </a:r>
            <a:r>
              <a:rPr lang="en-US" sz="1200" u="none" strike="noStrike" kern="1200" dirty="0" smtClean="0">
                <a:solidFill>
                  <a:schemeClr val="tx1"/>
                </a:solidFill>
                <a:effectLst/>
                <a:latin typeface="+mn-lt"/>
                <a:ea typeface="+mn-ea"/>
                <a:cs typeface="+mn-cs"/>
              </a:rPr>
              <a:t>: Our professional ethic explains the nature of honorable service in accomplishment of the mission and performance of duty. It guides the Army Profession in the ethical design, generation, support, and application of </a:t>
            </a:r>
            <a:r>
              <a:rPr lang="en-US" sz="1200" u="none" strike="noStrike" kern="1200" dirty="0" err="1" smtClean="0">
                <a:solidFill>
                  <a:schemeClr val="tx1"/>
                </a:solidFill>
                <a:effectLst/>
                <a:latin typeface="+mn-lt"/>
                <a:ea typeface="+mn-ea"/>
                <a:cs typeface="+mn-cs"/>
              </a:rPr>
              <a:t>landpower</a:t>
            </a:r>
            <a:r>
              <a:rPr lang="en-US" sz="1200" u="none" strike="noStrike" kern="1200" dirty="0" smtClean="0">
                <a:solidFill>
                  <a:schemeClr val="tx1"/>
                </a:solidFill>
                <a:effectLst/>
                <a:latin typeface="+mn-lt"/>
                <a:ea typeface="+mn-ea"/>
                <a:cs typeface="+mn-cs"/>
              </a:rPr>
              <a:t>. It establishes the standard and expectation for all to serve as Stewards of the Army Profession. It is expressed in moral principles and Army Values; oaths and creeds; laws and regulations; and customs, courtesies, and traditions ‒ all embedded within the Army culture of Trust. It inspires and motivates the conduct of Soldiers and Army Civilians who are bound together in common, moral purpose. It expresses the standard and expectation for all of us to make right decisions and to take right actions. It is the heart of the Army and our shared identity ‒ our sense of </a:t>
            </a:r>
            <a:r>
              <a:rPr lang="en-US" sz="1200" i="1" u="none" strike="noStrike" kern="1200" dirty="0" smtClean="0">
                <a:solidFill>
                  <a:schemeClr val="tx1"/>
                </a:solidFill>
                <a:effectLst/>
                <a:latin typeface="+mn-lt"/>
                <a:ea typeface="+mn-ea"/>
                <a:cs typeface="+mn-cs"/>
              </a:rPr>
              <a:t>who</a:t>
            </a:r>
            <a:r>
              <a:rPr lang="en-US" sz="1200" u="none" strike="noStrike" kern="1200" dirty="0" smtClean="0">
                <a:solidFill>
                  <a:schemeClr val="tx1"/>
                </a:solidFill>
                <a:effectLst/>
                <a:latin typeface="+mn-lt"/>
                <a:ea typeface="+mn-ea"/>
                <a:cs typeface="+mn-cs"/>
              </a:rPr>
              <a:t> we are as Trusted Army Professionals ‒ in all aspects of life.</a:t>
            </a:r>
            <a:endParaRPr lang="en-US" sz="1400" u="none" strike="noStrike" kern="1200" dirty="0" smtClean="0">
              <a:solidFill>
                <a:schemeClr val="tx1"/>
              </a:solidFill>
              <a:effectLst/>
              <a:latin typeface="+mn-lt"/>
              <a:ea typeface="+mn-ea"/>
              <a:cs typeface="+mn-cs"/>
            </a:endParaRPr>
          </a:p>
          <a:p>
            <a:endParaRPr lang="en-US" b="1" dirty="0" smtClean="0">
              <a:effectLst/>
            </a:endParaRPr>
          </a:p>
          <a:p>
            <a:r>
              <a:rPr lang="en-US" b="1" dirty="0" smtClean="0">
                <a:effectLst/>
              </a:rPr>
              <a:t>Additional Questions For Further Reference or to Support Discussion:</a:t>
            </a:r>
            <a:r>
              <a:rPr lang="en-US" dirty="0" smtClean="0">
                <a:effectLst/>
              </a:rPr>
              <a:t> </a:t>
            </a:r>
          </a:p>
          <a:p>
            <a:r>
              <a:rPr lang="en-US" sz="1200" kern="1200" dirty="0" smtClean="0">
                <a:solidFill>
                  <a:schemeClr val="tx1"/>
                </a:solidFill>
                <a:effectLst/>
                <a:latin typeface="+mn-lt"/>
                <a:ea typeface="+mn-ea"/>
                <a:cs typeface="+mn-cs"/>
              </a:rPr>
              <a:t>(Based on Chief of Staff of the Army </a:t>
            </a:r>
            <a:r>
              <a:rPr lang="en-US" sz="1200" i="1" kern="1200" dirty="0" smtClean="0">
                <a:solidFill>
                  <a:schemeClr val="tx1"/>
                </a:solidFill>
                <a:effectLst/>
                <a:latin typeface="+mn-lt"/>
                <a:ea typeface="+mn-ea"/>
                <a:cs typeface="+mn-cs"/>
              </a:rPr>
              <a:t>The Army Ethic White Paper (11 July 2014) and ADRP 1 Chapter 2</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Q1.  What is the Army Ethic?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A1.  The Army Ethic is the heart of the Army Profession. </a:t>
            </a:r>
          </a:p>
          <a:p>
            <a:pPr lvl="0"/>
            <a:r>
              <a:rPr lang="en-US" sz="1200" kern="1200" dirty="0" smtClean="0">
                <a:solidFill>
                  <a:schemeClr val="tx1"/>
                </a:solidFill>
                <a:effectLst/>
                <a:latin typeface="+mn-lt"/>
                <a:ea typeface="+mn-ea"/>
                <a:cs typeface="+mn-cs"/>
              </a:rPr>
              <a:t>Every profession develops a code of ethical principles that guide the decisions and conduct of its members in the practice of their profession. </a:t>
            </a:r>
          </a:p>
          <a:p>
            <a:pPr lvl="0"/>
            <a:r>
              <a:rPr lang="en-US" sz="1200" kern="1200" dirty="0" smtClean="0">
                <a:solidFill>
                  <a:schemeClr val="tx1"/>
                </a:solidFill>
                <a:effectLst/>
                <a:latin typeface="+mn-lt"/>
                <a:ea typeface="+mn-ea"/>
                <a:cs typeface="+mn-cs"/>
              </a:rPr>
              <a:t>The Army Ethic is our professional ethic, the set of moral principles that guide our decisions and actions. </a:t>
            </a:r>
          </a:p>
          <a:p>
            <a:pPr lvl="0"/>
            <a:r>
              <a:rPr lang="en-US" sz="1200" kern="1200" dirty="0" smtClean="0">
                <a:solidFill>
                  <a:schemeClr val="tx1"/>
                </a:solidFill>
                <a:effectLst/>
                <a:latin typeface="+mn-lt"/>
                <a:ea typeface="+mn-ea"/>
                <a:cs typeface="+mn-cs"/>
              </a:rPr>
              <a:t>It is expressed in our laws, values, creeds, oaths, ethos, and shared beliefs, embedded within our Army culture. </a:t>
            </a:r>
          </a:p>
          <a:p>
            <a:pPr lvl="0"/>
            <a:r>
              <a:rPr lang="en-US" sz="1200" kern="1200" dirty="0" smtClean="0">
                <a:solidFill>
                  <a:schemeClr val="tx1"/>
                </a:solidFill>
                <a:effectLst/>
                <a:latin typeface="+mn-lt"/>
                <a:ea typeface="+mn-ea"/>
                <a:cs typeface="+mn-cs"/>
              </a:rPr>
              <a:t>It is the heart of our shared identity as Trusted Army Professionals, our sense of </a:t>
            </a:r>
            <a:r>
              <a:rPr lang="en-US" sz="1200" i="1" kern="1200" dirty="0" smtClean="0">
                <a:solidFill>
                  <a:schemeClr val="tx1"/>
                </a:solidFill>
                <a:effectLst/>
                <a:latin typeface="+mn-lt"/>
                <a:ea typeface="+mn-ea"/>
                <a:cs typeface="+mn-cs"/>
              </a:rPr>
              <a:t>who</a:t>
            </a:r>
            <a:r>
              <a:rPr lang="en-US" sz="1200" kern="1200" dirty="0" smtClean="0">
                <a:solidFill>
                  <a:schemeClr val="tx1"/>
                </a:solidFill>
                <a:effectLst/>
                <a:latin typeface="+mn-lt"/>
                <a:ea typeface="+mn-ea"/>
                <a:cs typeface="+mn-cs"/>
              </a:rPr>
              <a:t> we are, our purpose in life, and </a:t>
            </a:r>
            <a:r>
              <a:rPr lang="en-US" sz="1200" i="1" kern="1200" dirty="0" smtClean="0">
                <a:solidFill>
                  <a:schemeClr val="tx1"/>
                </a:solidFill>
                <a:effectLst/>
                <a:latin typeface="+mn-lt"/>
                <a:ea typeface="+mn-ea"/>
                <a:cs typeface="+mn-cs"/>
              </a:rPr>
              <a:t>Why and How We Serve</a:t>
            </a:r>
            <a:r>
              <a:rPr lang="en-US" sz="1200" kern="1200" dirty="0" smtClean="0">
                <a:solidFill>
                  <a:schemeClr val="tx1"/>
                </a:solidFill>
                <a:effectLst/>
                <a:latin typeface="+mn-lt"/>
                <a:ea typeface="+mn-ea"/>
                <a:cs typeface="+mn-cs"/>
              </a:rPr>
              <a:t> the American people.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Q2.  Why is the Army Ethic important?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A2.  It explains the nature of Honorable Service, for the Army, both as an institution and for each of us as members of the Profession. </a:t>
            </a:r>
          </a:p>
          <a:p>
            <a:pPr lvl="0"/>
            <a:r>
              <a:rPr lang="en-US" sz="1200" kern="1200" dirty="0" smtClean="0">
                <a:solidFill>
                  <a:schemeClr val="tx1"/>
                </a:solidFill>
                <a:effectLst/>
                <a:latin typeface="+mn-lt"/>
                <a:ea typeface="+mn-ea"/>
                <a:cs typeface="+mn-cs"/>
              </a:rPr>
              <a:t>The Army Ethic is more than just laws and regulations – those are the minimal acceptable standards of conduct.  But those rules alone cannot guide your decisions and actions as an Army Professional – that takes having a clear concept of what is morally and ethically correct.</a:t>
            </a:r>
          </a:p>
          <a:p>
            <a:pPr lvl="0"/>
            <a:r>
              <a:rPr lang="en-US" sz="1200" kern="1200" dirty="0" smtClean="0">
                <a:solidFill>
                  <a:schemeClr val="tx1"/>
                </a:solidFill>
                <a:effectLst/>
                <a:latin typeface="+mn-lt"/>
                <a:ea typeface="+mn-ea"/>
                <a:cs typeface="+mn-cs"/>
              </a:rPr>
              <a:t>The Army Ethic motivates and guides the conduct of Army Professionals – Soldiers and Army Civilians – who are bound together in common, moral purpose.</a:t>
            </a:r>
          </a:p>
          <a:p>
            <a:pPr lvl="0"/>
            <a:r>
              <a:rPr lang="en-US" sz="1200" kern="1200" dirty="0" smtClean="0">
                <a:solidFill>
                  <a:schemeClr val="tx1"/>
                </a:solidFill>
                <a:effectLst/>
                <a:latin typeface="+mn-lt"/>
                <a:ea typeface="+mn-ea"/>
                <a:cs typeface="+mn-cs"/>
              </a:rPr>
              <a:t>It is absolutely essential that Army Professionals be strong in </a:t>
            </a:r>
            <a:r>
              <a:rPr lang="en-US" sz="1200" i="1" kern="1200" dirty="0" smtClean="0">
                <a:solidFill>
                  <a:schemeClr val="tx1"/>
                </a:solidFill>
                <a:effectLst/>
                <a:latin typeface="+mn-lt"/>
                <a:ea typeface="+mn-ea"/>
                <a:cs typeface="+mn-cs"/>
              </a:rPr>
              <a:t>characte</a:t>
            </a:r>
            <a:r>
              <a:rPr lang="en-US" sz="1200" kern="1200" dirty="0" smtClean="0">
                <a:solidFill>
                  <a:schemeClr val="tx1"/>
                </a:solidFill>
                <a:effectLst/>
                <a:latin typeface="+mn-lt"/>
                <a:ea typeface="+mn-ea"/>
                <a:cs typeface="+mn-cs"/>
              </a:rPr>
              <a:t>r, fully </a:t>
            </a:r>
            <a:r>
              <a:rPr lang="en-US" sz="1200" i="1" kern="1200" dirty="0" smtClean="0">
                <a:solidFill>
                  <a:schemeClr val="tx1"/>
                </a:solidFill>
                <a:effectLst/>
                <a:latin typeface="+mn-lt"/>
                <a:ea typeface="+mn-ea"/>
                <a:cs typeface="+mn-cs"/>
              </a:rPr>
              <a:t>competent</a:t>
            </a:r>
            <a:r>
              <a:rPr lang="en-US" sz="1200" kern="1200" dirty="0" smtClean="0">
                <a:solidFill>
                  <a:schemeClr val="tx1"/>
                </a:solidFill>
                <a:effectLst/>
                <a:latin typeface="+mn-lt"/>
                <a:ea typeface="+mn-ea"/>
                <a:cs typeface="+mn-cs"/>
              </a:rPr>
              <a:t> in their chosen career field, and </a:t>
            </a:r>
            <a:r>
              <a:rPr lang="en-US" sz="1200" i="1" kern="1200" dirty="0" smtClean="0">
                <a:solidFill>
                  <a:schemeClr val="tx1"/>
                </a:solidFill>
                <a:effectLst/>
                <a:latin typeface="+mn-lt"/>
                <a:ea typeface="+mn-ea"/>
                <a:cs typeface="+mn-cs"/>
              </a:rPr>
              <a:t>committed</a:t>
            </a:r>
            <a:r>
              <a:rPr lang="en-US" sz="1200" kern="1200" dirty="0" smtClean="0">
                <a:solidFill>
                  <a:schemeClr val="tx1"/>
                </a:solidFill>
                <a:effectLst/>
                <a:latin typeface="+mn-lt"/>
                <a:ea typeface="+mn-ea"/>
                <a:cs typeface="+mn-cs"/>
              </a:rPr>
              <a:t> to duty and mission accomplishment.  That is because under Mission Command, they must understand the mission and commander’s intent and then use their professional judgment to make ethical, effective, and efficient decisions in accomplishment of the mission.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Q3.  What is the purpose of publishing the Army Ethic in doctrine?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A3. Before</a:t>
            </a:r>
            <a:r>
              <a:rPr lang="en-US" sz="1200" b="0" kern="1200" baseline="0" dirty="0" smtClean="0">
                <a:solidFill>
                  <a:srgbClr val="00B0F0"/>
                </a:solidFill>
                <a:effectLst/>
                <a:latin typeface="+mn-lt"/>
                <a:ea typeface="+mn-ea"/>
                <a:cs typeface="+mn-cs"/>
              </a:rPr>
              <a:t> June 2015, the Army did not have a </a:t>
            </a:r>
            <a:r>
              <a:rPr lang="en-US" sz="1200" b="0" kern="1200" dirty="0" smtClean="0">
                <a:solidFill>
                  <a:schemeClr val="tx1"/>
                </a:solidFill>
                <a:effectLst/>
                <a:latin typeface="+mn-lt"/>
                <a:ea typeface="+mn-ea"/>
                <a:cs typeface="+mn-cs"/>
              </a:rPr>
              <a:t>clearly articulated, accessible, and commonly understood Army Ethic. In June 2015, the Army published an updated version of ADRP 1 (The Army Profession) which contained a new Chapter 2, a chapter that specifically explained</a:t>
            </a:r>
            <a:r>
              <a:rPr lang="en-US" sz="1200" b="0" kern="1200" baseline="0" dirty="0" smtClean="0">
                <a:solidFill>
                  <a:schemeClr val="tx1"/>
                </a:solidFill>
                <a:effectLst/>
                <a:latin typeface="+mn-lt"/>
                <a:ea typeface="+mn-ea"/>
                <a:cs typeface="+mn-cs"/>
              </a:rPr>
              <a:t> the Army Ethic.</a:t>
            </a:r>
            <a:endParaRPr lang="en-US" sz="14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publishing a written Army Ethic</a:t>
            </a:r>
            <a:r>
              <a:rPr lang="en-US" sz="1200" kern="1200" baseline="0" dirty="0" smtClean="0">
                <a:solidFill>
                  <a:schemeClr val="tx1"/>
                </a:solidFill>
                <a:effectLst/>
                <a:latin typeface="+mn-lt"/>
                <a:ea typeface="+mn-ea"/>
                <a:cs typeface="+mn-cs"/>
              </a:rPr>
              <a:t> in doctrine, the Army increases shared understanding of the roles we fulfill as Trusted Army Professionals and moral principles that</a:t>
            </a:r>
            <a:r>
              <a:rPr lang="en-US" sz="1200" kern="1200" dirty="0" smtClean="0">
                <a:solidFill>
                  <a:schemeClr val="tx1"/>
                </a:solidFill>
                <a:effectLst/>
                <a:latin typeface="+mn-lt"/>
                <a:ea typeface="+mn-ea"/>
                <a:cs typeface="+mn-cs"/>
              </a:rPr>
              <a:t> guide and inspire us to make right decisions and actions.</a:t>
            </a:r>
            <a:r>
              <a:rPr lang="en-US" sz="1200" kern="1200" baseline="0" dirty="0" smtClean="0">
                <a:solidFill>
                  <a:schemeClr val="tx1"/>
                </a:solidFill>
                <a:effectLst/>
                <a:latin typeface="+mn-lt"/>
                <a:ea typeface="+mn-ea"/>
                <a:cs typeface="+mn-cs"/>
              </a:rPr>
              <a:t> Having a written ethic is a key element of any profession and binds the members of the profession together in common, moral purpose. </a:t>
            </a:r>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have been many attempts over the past 239 years, by many authors, both officially and unofficially, to articulate the collection of our American values, oaths, ethos, laws, and shared beliefs that are embraced in our Army.</a:t>
            </a:r>
          </a:p>
          <a:p>
            <a:pPr lvl="0"/>
            <a:r>
              <a:rPr lang="en-US" sz="1200" kern="1200" dirty="0" smtClean="0">
                <a:solidFill>
                  <a:schemeClr val="tx1"/>
                </a:solidFill>
                <a:effectLst/>
                <a:latin typeface="+mn-lt"/>
                <a:ea typeface="+mn-ea"/>
                <a:cs typeface="+mn-cs"/>
              </a:rPr>
              <a:t>Many aspects of the Army Ethic have been passed down from the Continental Army through generations of Soldiers in our customs, courtesies, and traditions and preserved by our Army culture.</a:t>
            </a:r>
          </a:p>
          <a:p>
            <a:pPr lvl="0"/>
            <a:r>
              <a:rPr lang="en-US" sz="1200" b="0" kern="1200" dirty="0" smtClean="0">
                <a:solidFill>
                  <a:schemeClr val="tx1"/>
                </a:solidFill>
                <a:effectLst/>
                <a:latin typeface="+mn-lt"/>
                <a:ea typeface="+mn-ea"/>
                <a:cs typeface="+mn-cs"/>
              </a:rPr>
              <a:t>However, it was clearly</a:t>
            </a:r>
            <a:r>
              <a:rPr lang="en-US" sz="1200" b="0" kern="1200" baseline="0" dirty="0" smtClean="0">
                <a:solidFill>
                  <a:schemeClr val="tx1"/>
                </a:solidFill>
                <a:effectLst/>
                <a:latin typeface="+mn-lt"/>
                <a:ea typeface="+mn-ea"/>
                <a:cs typeface="+mn-cs"/>
              </a:rPr>
              <a:t> understood that </a:t>
            </a:r>
            <a:r>
              <a:rPr lang="en-US" sz="1200" b="0" kern="1200" dirty="0" smtClean="0">
                <a:solidFill>
                  <a:schemeClr val="tx1"/>
                </a:solidFill>
                <a:effectLst/>
                <a:latin typeface="+mn-lt"/>
                <a:ea typeface="+mn-ea"/>
                <a:cs typeface="+mn-cs"/>
              </a:rPr>
              <a:t>an unwritten Army Ethic would not be able</a:t>
            </a:r>
            <a:r>
              <a:rPr lang="en-US" sz="1200" b="0" kern="1200" baseline="0" dirty="0" smtClean="0">
                <a:solidFill>
                  <a:schemeClr val="tx1"/>
                </a:solidFill>
                <a:effectLst/>
                <a:latin typeface="+mn-lt"/>
                <a:ea typeface="+mn-ea"/>
                <a:cs typeface="+mn-cs"/>
              </a:rPr>
              <a:t> to</a:t>
            </a:r>
            <a:r>
              <a:rPr lang="en-US" sz="1200" b="0" kern="1200" dirty="0" smtClean="0">
                <a:solidFill>
                  <a:schemeClr val="tx1"/>
                </a:solidFill>
                <a:effectLst/>
                <a:latin typeface="+mn-lt"/>
                <a:ea typeface="+mn-ea"/>
                <a:cs typeface="+mn-cs"/>
              </a:rPr>
              <a:t> motivate, inspire, and guide the conduct of Army Professionals.</a:t>
            </a:r>
          </a:p>
          <a:p>
            <a:pPr lvl="0"/>
            <a:r>
              <a:rPr lang="en-US" sz="1200" kern="1200" dirty="0" smtClean="0">
                <a:solidFill>
                  <a:schemeClr val="tx1"/>
                </a:solidFill>
                <a:effectLst/>
                <a:latin typeface="+mn-lt"/>
                <a:ea typeface="+mn-ea"/>
                <a:cs typeface="+mn-cs"/>
              </a:rPr>
              <a:t>As we anticipate new ethical challenges emanating from rapidly advancing technology and a changing American culture, we now have a concise, easily understood, and universally applicable official expression of our ethic in Chapter 2 of ADRP-1, The Army Profession. </a:t>
            </a:r>
          </a:p>
          <a:p>
            <a:pPr lvl="0"/>
            <a:r>
              <a:rPr lang="en-US" sz="1200" kern="1200" dirty="0" smtClean="0">
                <a:solidFill>
                  <a:schemeClr val="tx1"/>
                </a:solidFill>
                <a:effectLst/>
                <a:latin typeface="+mn-lt"/>
                <a:ea typeface="+mn-ea"/>
                <a:cs typeface="+mn-cs"/>
              </a:rPr>
              <a:t>A second major reason for adding the Army Ethic to our doctrine is that it should inform the concept and drive the strategy for character development of our Army Professionals.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Q4.  So what is the goal of having a published Army Ethic?  What is the Army trying to accomplish?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A4.  Our goal is a disciplined Army of professionals (Soldiers and Army Civilians).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want self-disciplined people in our Army to use their professional judgment to make values-based decisions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 ethically, effectively and efficiently accomplish all missions,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 improve the ethical conduct of all members of our profession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while living their lives in an ethical manner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and upholding the Army Ethic to preserve our Trust with America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Q5.  What does the Army Ethic mean to members of the Army Profession?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A5.  Each Soldier and Army Civilian, when they swear or affirm their oath, morally commits themselves to live by our ethical principles.  </a:t>
            </a:r>
          </a:p>
          <a:p>
            <a:pPr lvl="0"/>
            <a:r>
              <a:rPr lang="en-US" sz="1200" kern="1200" dirty="0" smtClean="0">
                <a:solidFill>
                  <a:schemeClr val="tx1"/>
                </a:solidFill>
                <a:effectLst/>
                <a:latin typeface="+mn-lt"/>
                <a:ea typeface="+mn-ea"/>
                <a:cs typeface="+mn-cs"/>
              </a:rPr>
              <a:t>To violate the Army Ethic is to break our sacred bond of trust with each other and those whom we serve.  </a:t>
            </a:r>
          </a:p>
          <a:p>
            <a:pPr lvl="0"/>
            <a:r>
              <a:rPr lang="en-US" sz="1200" kern="1200" dirty="0" smtClean="0">
                <a:solidFill>
                  <a:schemeClr val="tx1"/>
                </a:solidFill>
                <a:effectLst/>
                <a:latin typeface="+mn-lt"/>
                <a:ea typeface="+mn-ea"/>
                <a:cs typeface="+mn-cs"/>
              </a:rPr>
              <a:t>Failure to live by the Army Ethic brings dishonor on us all and may have strategic implications for our mission.  </a:t>
            </a:r>
          </a:p>
          <a:p>
            <a:pPr lvl="0"/>
            <a:r>
              <a:rPr lang="en-US" sz="1200" kern="1200" dirty="0" smtClean="0">
                <a:solidFill>
                  <a:schemeClr val="tx1"/>
                </a:solidFill>
                <a:effectLst/>
                <a:latin typeface="+mn-lt"/>
                <a:ea typeface="+mn-ea"/>
                <a:cs typeface="+mn-cs"/>
              </a:rPr>
              <a:t>Living by and upholding the Army Ethic strengthens our shared professional identity.</a:t>
            </a: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Q6.  As Stewards of the Army Profession, what can you do to implement and support the Army Ethic?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A6.  The most important action that any officer or NCO can take to establish an ethical command climate, that supports the Army Ethic, is to be a moral exemplary role model.  Soldiers admire and want to emulate good leaders.  Setting the example for others to follow is a basic principle of leadership.  In addition, commanders must encourage coaching, counseling, mentoring while affording opportunities for education, and training that help develop the competence, character, and commitment of their subordinates as Army Professionals.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Q7.  The America’s Army - Army Profession theme for FY 15 and 16 is “Living the Army Ethic.”  What do we mean by Living the Army Ethic?</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A7.  All members of the Army Profession are expected to be trusted Army Professionals, who abide by and uphold the Army Ethic to be: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Honorable Servants of the Nation</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Experts in the ethical application of </a:t>
            </a:r>
            <a:r>
              <a:rPr lang="en-US" sz="1200" kern="1200" dirty="0" err="1" smtClean="0">
                <a:solidFill>
                  <a:schemeClr val="tx1"/>
                </a:solidFill>
                <a:effectLst/>
                <a:latin typeface="+mn-lt"/>
                <a:ea typeface="+mn-ea"/>
                <a:cs typeface="+mn-cs"/>
              </a:rPr>
              <a:t>landpower</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Stewards of the Army Profession</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Q8.</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 if the intent of the Army Ethic is to motivate and guide the conduct of Soldiers and Army Civilians on and off duty, is there an expectation that Veterans of Honorable Service will continue to live their lives by the Army Ethic?</a:t>
            </a:r>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A8.  Absolutely, Army Professionals continue to be </a:t>
            </a:r>
            <a:r>
              <a:rPr lang="en-US" sz="1200" i="1" kern="1200" dirty="0" smtClean="0">
                <a:solidFill>
                  <a:schemeClr val="tx1"/>
                </a:solidFill>
                <a:effectLst/>
                <a:latin typeface="+mn-lt"/>
                <a:ea typeface="+mn-ea"/>
                <a:cs typeface="+mn-cs"/>
              </a:rPr>
              <a:t>Soldiers for Life</a:t>
            </a:r>
            <a:r>
              <a:rPr lang="en-US" sz="1200" kern="1200" dirty="0" smtClean="0">
                <a:solidFill>
                  <a:schemeClr val="tx1"/>
                </a:solidFill>
                <a:effectLst/>
                <a:latin typeface="+mn-lt"/>
                <a:ea typeface="+mn-ea"/>
                <a:cs typeface="+mn-cs"/>
              </a:rPr>
              <a:t> after completion of their Honorable Service to the Nation.  It is the Army’s desire that when our Soldiers and Army Civilians return to society as private citizens, that  they will continue to be moral-ethical exemplars for their extended Families and American communities.  We want them to be the walking, talking role models, and spokespersons for our Army and for service to the Nation.  In many ways, Veterans of Honorable Service and Army Retirees continue to contribute to the welfare of our Army and America.</a:t>
            </a:r>
          </a:p>
          <a:p>
            <a:endParaRPr lang="en-US" dirty="0"/>
          </a:p>
        </p:txBody>
      </p:sp>
      <p:sp>
        <p:nvSpPr>
          <p:cNvPr id="4" name="Slide Number Placeholder 3"/>
          <p:cNvSpPr>
            <a:spLocks noGrp="1"/>
          </p:cNvSpPr>
          <p:nvPr>
            <p:ph type="sldNum" sz="quarter" idx="10"/>
          </p:nvPr>
        </p:nvSpPr>
        <p:spPr/>
        <p:txBody>
          <a:bodyPr/>
          <a:lstStyle/>
          <a:p>
            <a:fld id="{E27C2BB1-2759-43B2-8F7C-F8B6D0C477FE}" type="slidenum">
              <a:rPr lang="en-US" smtClean="0"/>
              <a:pPr/>
              <a:t>3</a:t>
            </a:fld>
            <a:endParaRPr lang="en-US"/>
          </a:p>
        </p:txBody>
      </p:sp>
    </p:spTree>
    <p:extLst>
      <p:ext uri="{BB962C8B-B14F-4D97-AF65-F5344CB8AC3E}">
        <p14:creationId xmlns:p14="http://schemas.microsoft.com/office/powerpoint/2010/main" val="290725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watch video and then give their reactions.</a:t>
            </a:r>
            <a:endParaRPr lang="en-US" dirty="0"/>
          </a:p>
        </p:txBody>
      </p:sp>
      <p:sp>
        <p:nvSpPr>
          <p:cNvPr id="4" name="Slide Number Placeholder 3"/>
          <p:cNvSpPr>
            <a:spLocks noGrp="1"/>
          </p:cNvSpPr>
          <p:nvPr>
            <p:ph type="sldNum" sz="quarter" idx="10"/>
          </p:nvPr>
        </p:nvSpPr>
        <p:spPr/>
        <p:txBody>
          <a:bodyPr/>
          <a:lstStyle/>
          <a:p>
            <a:fld id="{E27C2BB1-2759-43B2-8F7C-F8B6D0C477FE}" type="slidenum">
              <a:rPr lang="en-US" smtClean="0"/>
              <a:pPr/>
              <a:t>4</a:t>
            </a:fld>
            <a:endParaRPr lang="en-US"/>
          </a:p>
        </p:txBody>
      </p:sp>
    </p:spTree>
    <p:extLst>
      <p:ext uri="{BB962C8B-B14F-4D97-AF65-F5344CB8AC3E}">
        <p14:creationId xmlns:p14="http://schemas.microsoft.com/office/powerpoint/2010/main" val="322566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mn-ea"/>
                <a:cs typeface="+mn-cs"/>
              </a:rPr>
              <a:t>OUR OBLIGATIONS AND ASPIRATIONS FROM THE ARMY ETHIC.</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2-9. The legal and regulatory foundations of the Army Ethic are found in codified documents, such as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United States (U.S.) Constitution, the Uniform Code of Military Justice, and the U.S. Code of Federal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Regulations. Institutionally, these and other codified parts of our ethic serve to establish the mission of the Army (ADP 1 discusses the mission of the Army). Individually, in the performance of duty, Army professionals must meet and uphold these standards. They establish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minimum norms for ethical conduct. Deliberate failure to meet these benchmarks violates the Army Ethic and may result in legal, regulatory, or administrative consequences.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2-10. In addition to the legal foundations, the Army Ethic includes higher standards from its moral foundations, such as those expressed in the Declaration of Independence. While the moral principles of the Army Ethic are not law or regulation, they establish the expectations to which we aspire institutionally as a profession and individually as trusted Army professionals. These are the inspirational and motivational foundations for honorable service.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2-11. Motivated by both the legal and moral foundations of the Army Ethic, Army professionals adhere to all applicable laws, regulations, or rules in the accomplishment of every mission, particularly in combat or in any application of lethal force. However, situations of uncertainty occur where the rules do not provide a clear, right course of action. In these cases, Army professionals base their decisions and actions on the moral principles of the Army Ethic, ensuring the protection of the inalienable rights of all people. In this way, Army professionals live by and uphold the moral foundation of the Army Ethic and reinforce the Army culture of trust among fellow Army professionals and with the American people.</a:t>
            </a:r>
          </a:p>
          <a:p>
            <a:endParaRPr lang="en-US" dirty="0"/>
          </a:p>
        </p:txBody>
      </p:sp>
      <p:sp>
        <p:nvSpPr>
          <p:cNvPr id="4" name="Slide Number Placeholder 3"/>
          <p:cNvSpPr>
            <a:spLocks noGrp="1"/>
          </p:cNvSpPr>
          <p:nvPr>
            <p:ph type="sldNum" sz="quarter" idx="10"/>
          </p:nvPr>
        </p:nvSpPr>
        <p:spPr/>
        <p:txBody>
          <a:bodyPr/>
          <a:lstStyle/>
          <a:p>
            <a:fld id="{E27C2BB1-2759-43B2-8F7C-F8B6D0C477FE}" type="slidenum">
              <a:rPr lang="en-US" smtClean="0"/>
              <a:pPr/>
              <a:t>5</a:t>
            </a:fld>
            <a:endParaRPr lang="en-US"/>
          </a:p>
        </p:txBody>
      </p:sp>
    </p:spTree>
    <p:extLst>
      <p:ext uri="{BB962C8B-B14F-4D97-AF65-F5344CB8AC3E}">
        <p14:creationId xmlns:p14="http://schemas.microsoft.com/office/powerpoint/2010/main" val="215696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7C2BB1-2759-43B2-8F7C-F8B6D0C477FE}" type="slidenum">
              <a:rPr lang="en-US" smtClean="0"/>
              <a:pPr/>
              <a:t>6</a:t>
            </a:fld>
            <a:endParaRPr lang="en-US"/>
          </a:p>
        </p:txBody>
      </p:sp>
    </p:spTree>
    <p:extLst>
      <p:ext uri="{BB962C8B-B14F-4D97-AF65-F5344CB8AC3E}">
        <p14:creationId xmlns:p14="http://schemas.microsoft.com/office/powerpoint/2010/main" val="385633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038" indent="-173038"/>
            <a:r>
              <a:rPr lang="en-US" sz="1200" dirty="0" smtClean="0"/>
              <a:t>First, our Army must prevent conflict. Prevention requires a credible force with sufficient capacity, readiness and modernization. Our ability and will to win any fight cannot be open to challenge. As part of a joint force, we must be clear that we can fight and win across the full spectrum of conflict…</a:t>
            </a:r>
          </a:p>
          <a:p>
            <a:pPr marL="173038" indent="-173038"/>
            <a:r>
              <a:rPr lang="en-US" sz="1200" dirty="0" smtClean="0"/>
              <a:t>Second, our Army must help shape the international environment so our friends are enabled and our enemies contained. We do that by engaging with our partners, fostering mutual understanding through military-to-military contacts, and helping partners build the capacity to defend themselves…</a:t>
            </a:r>
          </a:p>
          <a:p>
            <a:pPr marL="173038" indent="-173038"/>
            <a:r>
              <a:rPr lang="en-US" sz="1200" dirty="0" smtClean="0"/>
              <a:t>Finally, we must be ready to win decisively and dominantly. If we do not, we pay the price in American lives... With so much at stake, the American people will expect what they have always expected of us: to never lightly enter into such a terrible endeavor, but once there to win and win decisively.</a:t>
            </a:r>
          </a:p>
          <a:p>
            <a:pPr marL="173038" indent="-173038"/>
            <a:r>
              <a:rPr lang="en-US" sz="1200" dirty="0" smtClean="0"/>
              <a:t>References:</a:t>
            </a:r>
            <a:r>
              <a:rPr lang="en-US" sz="1200" baseline="0" dirty="0" smtClean="0"/>
              <a:t> The Army Vision 2015-2025: Strategic Advantage in a Complex World, p. 2, accessed from the CSA’s homepage and CSA Editorial: Prevent, shape, win, December 16, 2011.</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27C2BB1-2759-43B2-8F7C-F8B6D0C477FE}" type="slidenum">
              <a:rPr lang="en-US" smtClean="0"/>
              <a:pPr/>
              <a:t>7</a:t>
            </a:fld>
            <a:endParaRPr lang="en-US"/>
          </a:p>
        </p:txBody>
      </p:sp>
    </p:spTree>
    <p:extLst>
      <p:ext uri="{BB962C8B-B14F-4D97-AF65-F5344CB8AC3E}">
        <p14:creationId xmlns:p14="http://schemas.microsoft.com/office/powerpoint/2010/main" val="124622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3-15. Important insights for all Army professionals about how and why we serve include the following: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collective right of the American people to independence and political sovereignty is the moral basis for the Army mission.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Protecting our collective right is the service the Army Profession provides for our society.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 Army professionals, we must not violate the rights of others, or we violate our own ethic and erode trust and legitimacy.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Army mission, as directed by our civilian leaders, justifies the ethical application of </a:t>
            </a:r>
            <a:r>
              <a:rPr lang="en-US" sz="1200" b="0" i="0" u="none" strike="noStrike" kern="1200" baseline="0" dirty="0" err="1" smtClean="0">
                <a:solidFill>
                  <a:schemeClr val="tx1"/>
                </a:solidFill>
                <a:latin typeface="+mn-lt"/>
                <a:ea typeface="+mn-ea"/>
                <a:cs typeface="+mn-cs"/>
              </a:rPr>
              <a:t>landpower</a:t>
            </a:r>
            <a:r>
              <a:rPr lang="en-US"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moral justification for the Army mission is the basis for taking the lives of others and courageously placing our own lives at risk.</a:t>
            </a:r>
            <a:endParaRPr lang="en-US" dirty="0"/>
          </a:p>
        </p:txBody>
      </p:sp>
      <p:sp>
        <p:nvSpPr>
          <p:cNvPr id="4" name="Slide Number Placeholder 3"/>
          <p:cNvSpPr>
            <a:spLocks noGrp="1"/>
          </p:cNvSpPr>
          <p:nvPr>
            <p:ph type="sldNum" sz="quarter" idx="10"/>
          </p:nvPr>
        </p:nvSpPr>
        <p:spPr/>
        <p:txBody>
          <a:bodyPr/>
          <a:lstStyle/>
          <a:p>
            <a:fld id="{E27C2BB1-2759-43B2-8F7C-F8B6D0C477FE}" type="slidenum">
              <a:rPr lang="en-US" smtClean="0"/>
              <a:pPr/>
              <a:t>8</a:t>
            </a:fld>
            <a:endParaRPr lang="en-US"/>
          </a:p>
        </p:txBody>
      </p:sp>
    </p:spTree>
    <p:extLst>
      <p:ext uri="{BB962C8B-B14F-4D97-AF65-F5344CB8AC3E}">
        <p14:creationId xmlns:p14="http://schemas.microsoft.com/office/powerpoint/2010/main" val="63613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None/>
            </a:pPr>
            <a:r>
              <a:rPr lang="en-US" dirty="0" smtClean="0"/>
              <a:t>ADRP 1</a:t>
            </a:r>
          </a:p>
          <a:p>
            <a:r>
              <a:rPr lang="en-US" sz="1200" b="0" i="0" u="none" strike="noStrike" kern="1200" baseline="0" dirty="0" smtClean="0">
                <a:solidFill>
                  <a:schemeClr val="tx1"/>
                </a:solidFill>
                <a:latin typeface="+mn-lt"/>
                <a:ea typeface="+mn-ea"/>
                <a:cs typeface="+mn-cs"/>
              </a:rPr>
              <a:t>3-10. Understanding w</a:t>
            </a:r>
            <a:r>
              <a:rPr lang="en-US" sz="1200" b="0" i="1" u="none" strike="noStrike" kern="1200" baseline="0" dirty="0" smtClean="0">
                <a:solidFill>
                  <a:schemeClr val="tx1"/>
                </a:solidFill>
                <a:latin typeface="+mn-lt"/>
                <a:ea typeface="+mn-ea"/>
                <a:cs typeface="+mn-cs"/>
              </a:rPr>
              <a:t>hy and how we serve </a:t>
            </a:r>
            <a:r>
              <a:rPr lang="en-US" sz="1200" b="0" i="0" u="none" strike="noStrike" kern="1200" baseline="0" dirty="0" smtClean="0">
                <a:solidFill>
                  <a:schemeClr val="tx1"/>
                </a:solidFill>
                <a:latin typeface="+mn-lt"/>
                <a:ea typeface="+mn-ea"/>
                <a:cs typeface="+mn-cs"/>
              </a:rPr>
              <a:t>the American people is a functional imperative. Army professionals understand that their honorable service is noble and just. Otherwise, they may doubt the value of their service or question their commitment to the Army Profession.</a:t>
            </a:r>
          </a:p>
          <a:p>
            <a:r>
              <a:rPr lang="en-US" sz="1200" b="0" i="0" u="none" strike="noStrike" kern="1200" baseline="0" dirty="0" smtClean="0">
                <a:solidFill>
                  <a:schemeClr val="tx1"/>
                </a:solidFill>
                <a:latin typeface="+mn-lt"/>
                <a:ea typeface="+mn-ea"/>
                <a:cs typeface="+mn-cs"/>
              </a:rPr>
              <a:t>3-11. Adherence to the Army Ethic, a moral obligation, is a force multiplier in all operations. Leaders are role models and must communicate and set the example for living the Army Ethic for their Soldiers and Army Civilians. By living and upholding the Army Ethic, we strengthen the essential characteristics of the Army Profession.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3-6. Army leaders, at all levels, are responsible for reinforcing the Army culture of trust and establishing a professional organization and command climate essential for mission command. ADRP 6-0 states that mission command is based on mutual trust and shared understanding and purpose. Operations under the philosophy of mission command require trust up and down the chain of command and left and right between units. Superiors trust subordinates and expect them to accomplish missions consistent with the commander’s intent. Subordinates trust superiors to give them the freedom to accomplish the mission with disciplined initiative.</a:t>
            </a:r>
            <a:endParaRPr lang="en-US" dirty="0" smtClean="0"/>
          </a:p>
          <a:p>
            <a:r>
              <a:rPr lang="en-US" sz="1200" b="0" i="0" u="none" strike="noStrike" kern="1200" baseline="0" dirty="0" smtClean="0">
                <a:solidFill>
                  <a:schemeClr val="tx1"/>
                </a:solidFill>
                <a:latin typeface="+mn-lt"/>
                <a:ea typeface="+mn-ea"/>
                <a:cs typeface="+mn-cs"/>
              </a:rPr>
              <a:t>5</a:t>
            </a:r>
            <a:r>
              <a:rPr lang="en-US" dirty="0" smtClean="0"/>
              <a:t>-21. Being an Army professional starts with developing and sustaining a Professional Identity.  Identity refers to one’s self-concept. Army Professionals</a:t>
            </a:r>
            <a:r>
              <a:rPr lang="en-US" baseline="0" dirty="0" smtClean="0"/>
              <a:t> </a:t>
            </a:r>
            <a:r>
              <a:rPr lang="en-US" dirty="0" smtClean="0"/>
              <a:t>must first self-identify with being a member of the Army Profession. That identity is formed and preserved in accordance with the individual’s competence, character, and commitment to the Army Ethic.</a:t>
            </a:r>
          </a:p>
          <a:p>
            <a:r>
              <a:rPr lang="en-US" sz="1200" b="0" i="0" u="none" strike="noStrike" kern="1200" baseline="0" dirty="0" smtClean="0">
                <a:solidFill>
                  <a:schemeClr val="tx1"/>
                </a:solidFill>
                <a:latin typeface="+mn-lt"/>
                <a:ea typeface="+mn-ea"/>
                <a:cs typeface="+mn-cs"/>
              </a:rPr>
              <a:t>A-9. Our shared professional identity as trusted Army professionals guides our decisions and actions, inspiring us to be honorable servants, Army experts, and responsible stewards of the Army Profession. We are committed to lifelong learning and professional development. We strive for standards of excellence in all our endeavors. We contribute our best effort to accomplish the mission and embrace a spirit of service to others before self.</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27C2BB1-2759-43B2-8F7C-F8B6D0C477FE}" type="slidenum">
              <a:rPr lang="en-US" smtClean="0"/>
              <a:pPr/>
              <a:t>9</a:t>
            </a:fld>
            <a:endParaRPr lang="en-US"/>
          </a:p>
        </p:txBody>
      </p:sp>
    </p:spTree>
    <p:extLst>
      <p:ext uri="{BB962C8B-B14F-4D97-AF65-F5344CB8AC3E}">
        <p14:creationId xmlns:p14="http://schemas.microsoft.com/office/powerpoint/2010/main" val="302921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33B2C47-235F-4125-B7B8-1A7559285906}" type="datetimeFigureOut">
              <a:rPr lang="en-US" smtClean="0"/>
              <a:pPr/>
              <a:t>12/21/2015</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569981E-45B5-4CB5-8322-4B43C174F668}" type="slidenum">
              <a:rPr lang="en-US" smtClean="0"/>
              <a:pPr/>
              <a:t>‹#›</a:t>
            </a:fld>
            <a:endParaRPr lang="en-US"/>
          </a:p>
        </p:txBody>
      </p:sp>
    </p:spTree>
    <p:extLst>
      <p:ext uri="{BB962C8B-B14F-4D97-AF65-F5344CB8AC3E}">
        <p14:creationId xmlns:p14="http://schemas.microsoft.com/office/powerpoint/2010/main" val="22471397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3B722-4B5A-4954-8F3C-B0CA2BB8ED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61176"/>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3B722-4B5A-4954-8F3C-B0CA2BB8ED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cape.army.mil/case-studies/vcs-single.php?id=111&amp;title=mission-critical"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http://cape.army.mil/case-studies/vcs-single.php?id=122&amp;title=positive-work-environ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hyperlink" Target="http://cape.army.mil/case-studies/vcs-single.php?id=123&amp;title=the-army-civilian-corp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cape.army.local/case-studies/vcs-single.php?id=123&amp;title=the-army-civilian-corp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ape.army.mil/case-studies/vcs-single.php?id=124&amp;title=stewardship-of-the-army-profes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cape.army.mil/aaopfeedback.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cape.army.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ape.army.mil/videos/living-the-army-ethic-why-and-how-we-serv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cape.army.mil/case-studies/vcs-single.php?id=119&amp;title=serving-as-an-army-civilia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cape.army.mil/case-studies/vcs-single.php?id=120&amp;title=serving-honorabl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cape.army.mil/case-studies/vcs-single.php?id=121&amp;title=serving-as-an-army-professional"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236" y="0"/>
            <a:ext cx="9153525" cy="688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84"/>
          <p:cNvSpPr txBox="1">
            <a:spLocks noChangeArrowheads="1"/>
          </p:cNvSpPr>
          <p:nvPr/>
        </p:nvSpPr>
        <p:spPr bwMode="auto">
          <a:xfrm>
            <a:off x="1295400" y="86380"/>
            <a:ext cx="7086600" cy="523220"/>
          </a:xfrm>
          <a:prstGeom prst="rect">
            <a:avLst/>
          </a:prstGeom>
        </p:spPr>
        <p:txBody>
          <a:bodyPr vert="horz" lIns="91440" tIns="45720" rIns="91440" bIns="45720" rtlCol="0" anchor="ctr">
            <a:noAutofit/>
          </a:bodyPr>
          <a:lstStyle/>
          <a:p>
            <a:pPr algn="ctr">
              <a:spcBef>
                <a:spcPct val="0"/>
              </a:spcBef>
            </a:pPr>
            <a:r>
              <a:rPr lang="en-US" sz="2800" b="1" dirty="0" smtClean="0">
                <a:cs typeface="Arial" pitchFamily="34" charset="0"/>
              </a:rPr>
              <a:t>How We Serve as Trusted Army Professionals</a:t>
            </a:r>
            <a:endParaRPr lang="en-US" sz="2800" b="1" dirty="0">
              <a:cs typeface="Arial" pitchFamily="34" charset="0"/>
            </a:endParaRPr>
          </a:p>
        </p:txBody>
      </p:sp>
      <p:sp>
        <p:nvSpPr>
          <p:cNvPr id="35" name="Freeform 34"/>
          <p:cNvSpPr/>
          <p:nvPr/>
        </p:nvSpPr>
        <p:spPr>
          <a:xfrm>
            <a:off x="3819525" y="2712115"/>
            <a:ext cx="1614467" cy="1879634"/>
          </a:xfrm>
          <a:custGeom>
            <a:avLst/>
            <a:gdLst>
              <a:gd name="connsiteX0" fmla="*/ 39414 w 1597573"/>
              <a:gd name="connsiteY0" fmla="*/ 162910 h 1836683"/>
              <a:gd name="connsiteX1" fmla="*/ 244366 w 1597573"/>
              <a:gd name="connsiteY1" fmla="*/ 84083 h 1836683"/>
              <a:gd name="connsiteX2" fmla="*/ 402021 w 1597573"/>
              <a:gd name="connsiteY2" fmla="*/ 52552 h 1836683"/>
              <a:gd name="connsiteX3" fmla="*/ 638504 w 1597573"/>
              <a:gd name="connsiteY3" fmla="*/ 5255 h 1836683"/>
              <a:gd name="connsiteX4" fmla="*/ 1001111 w 1597573"/>
              <a:gd name="connsiteY4" fmla="*/ 84083 h 1836683"/>
              <a:gd name="connsiteX5" fmla="*/ 1253359 w 1597573"/>
              <a:gd name="connsiteY5" fmla="*/ 131379 h 1836683"/>
              <a:gd name="connsiteX6" fmla="*/ 1379483 w 1597573"/>
              <a:gd name="connsiteY6" fmla="*/ 210207 h 1836683"/>
              <a:gd name="connsiteX7" fmla="*/ 1552904 w 1597573"/>
              <a:gd name="connsiteY7" fmla="*/ 304800 h 1836683"/>
              <a:gd name="connsiteX8" fmla="*/ 1568669 w 1597573"/>
              <a:gd name="connsiteY8" fmla="*/ 320566 h 1836683"/>
              <a:gd name="connsiteX9" fmla="*/ 1584435 w 1597573"/>
              <a:gd name="connsiteY9" fmla="*/ 478221 h 1836683"/>
              <a:gd name="connsiteX10" fmla="*/ 1584435 w 1597573"/>
              <a:gd name="connsiteY10" fmla="*/ 683172 h 1836683"/>
              <a:gd name="connsiteX11" fmla="*/ 1505607 w 1597573"/>
              <a:gd name="connsiteY11" fmla="*/ 903890 h 1836683"/>
              <a:gd name="connsiteX12" fmla="*/ 1411014 w 1597573"/>
              <a:gd name="connsiteY12" fmla="*/ 1187669 h 1836683"/>
              <a:gd name="connsiteX13" fmla="*/ 1221828 w 1597573"/>
              <a:gd name="connsiteY13" fmla="*/ 1455683 h 1836683"/>
              <a:gd name="connsiteX14" fmla="*/ 1001111 w 1597573"/>
              <a:gd name="connsiteY14" fmla="*/ 1660634 h 1836683"/>
              <a:gd name="connsiteX15" fmla="*/ 685801 w 1597573"/>
              <a:gd name="connsiteY15" fmla="*/ 1818290 h 1836683"/>
              <a:gd name="connsiteX16" fmla="*/ 386256 w 1597573"/>
              <a:gd name="connsiteY16" fmla="*/ 1550276 h 1836683"/>
              <a:gd name="connsiteX17" fmla="*/ 118242 w 1597573"/>
              <a:gd name="connsiteY17" fmla="*/ 1061545 h 1836683"/>
              <a:gd name="connsiteX18" fmla="*/ 23649 w 1597573"/>
              <a:gd name="connsiteY18" fmla="*/ 683172 h 1836683"/>
              <a:gd name="connsiteX19" fmla="*/ 7883 w 1597573"/>
              <a:gd name="connsiteY19" fmla="*/ 367862 h 1836683"/>
              <a:gd name="connsiteX20" fmla="*/ 39414 w 1597573"/>
              <a:gd name="connsiteY20" fmla="*/ 162910 h 1836683"/>
              <a:gd name="connsiteX0" fmla="*/ 39414 w 1597573"/>
              <a:gd name="connsiteY0" fmla="*/ 183931 h 1857704"/>
              <a:gd name="connsiteX1" fmla="*/ 244366 w 1597573"/>
              <a:gd name="connsiteY1" fmla="*/ 105104 h 1857704"/>
              <a:gd name="connsiteX2" fmla="*/ 402021 w 1597573"/>
              <a:gd name="connsiteY2" fmla="*/ 73573 h 1857704"/>
              <a:gd name="connsiteX3" fmla="*/ 638504 w 1597573"/>
              <a:gd name="connsiteY3" fmla="*/ 26276 h 1857704"/>
              <a:gd name="connsiteX4" fmla="*/ 980920 w 1597573"/>
              <a:gd name="connsiteY4" fmla="*/ 21021 h 1857704"/>
              <a:gd name="connsiteX5" fmla="*/ 1253359 w 1597573"/>
              <a:gd name="connsiteY5" fmla="*/ 152400 h 1857704"/>
              <a:gd name="connsiteX6" fmla="*/ 1379483 w 1597573"/>
              <a:gd name="connsiteY6" fmla="*/ 231228 h 1857704"/>
              <a:gd name="connsiteX7" fmla="*/ 1552904 w 1597573"/>
              <a:gd name="connsiteY7" fmla="*/ 325821 h 1857704"/>
              <a:gd name="connsiteX8" fmla="*/ 1568669 w 1597573"/>
              <a:gd name="connsiteY8" fmla="*/ 341587 h 1857704"/>
              <a:gd name="connsiteX9" fmla="*/ 1584435 w 1597573"/>
              <a:gd name="connsiteY9" fmla="*/ 499242 h 1857704"/>
              <a:gd name="connsiteX10" fmla="*/ 1584435 w 1597573"/>
              <a:gd name="connsiteY10" fmla="*/ 704193 h 1857704"/>
              <a:gd name="connsiteX11" fmla="*/ 1505607 w 1597573"/>
              <a:gd name="connsiteY11" fmla="*/ 924911 h 1857704"/>
              <a:gd name="connsiteX12" fmla="*/ 1411014 w 1597573"/>
              <a:gd name="connsiteY12" fmla="*/ 1208690 h 1857704"/>
              <a:gd name="connsiteX13" fmla="*/ 1221828 w 1597573"/>
              <a:gd name="connsiteY13" fmla="*/ 1476704 h 1857704"/>
              <a:gd name="connsiteX14" fmla="*/ 1001111 w 1597573"/>
              <a:gd name="connsiteY14" fmla="*/ 1681655 h 1857704"/>
              <a:gd name="connsiteX15" fmla="*/ 685801 w 1597573"/>
              <a:gd name="connsiteY15" fmla="*/ 1839311 h 1857704"/>
              <a:gd name="connsiteX16" fmla="*/ 386256 w 1597573"/>
              <a:gd name="connsiteY16" fmla="*/ 1571297 h 1857704"/>
              <a:gd name="connsiteX17" fmla="*/ 118242 w 1597573"/>
              <a:gd name="connsiteY17" fmla="*/ 1082566 h 1857704"/>
              <a:gd name="connsiteX18" fmla="*/ 23649 w 1597573"/>
              <a:gd name="connsiteY18" fmla="*/ 704193 h 1857704"/>
              <a:gd name="connsiteX19" fmla="*/ 7883 w 1597573"/>
              <a:gd name="connsiteY19" fmla="*/ 388883 h 1857704"/>
              <a:gd name="connsiteX20" fmla="*/ 39414 w 1597573"/>
              <a:gd name="connsiteY20" fmla="*/ 183931 h 1857704"/>
              <a:gd name="connsiteX0" fmla="*/ 39414 w 1597573"/>
              <a:gd name="connsiteY0" fmla="*/ 166414 h 1840187"/>
              <a:gd name="connsiteX1" fmla="*/ 244366 w 1597573"/>
              <a:gd name="connsiteY1" fmla="*/ 87587 h 1840187"/>
              <a:gd name="connsiteX2" fmla="*/ 402021 w 1597573"/>
              <a:gd name="connsiteY2" fmla="*/ 56056 h 1840187"/>
              <a:gd name="connsiteX3" fmla="*/ 638504 w 1597573"/>
              <a:gd name="connsiteY3" fmla="*/ 8759 h 1840187"/>
              <a:gd name="connsiteX4" fmla="*/ 980920 w 1597573"/>
              <a:gd name="connsiteY4" fmla="*/ 3504 h 1840187"/>
              <a:gd name="connsiteX5" fmla="*/ 1253359 w 1597573"/>
              <a:gd name="connsiteY5" fmla="*/ 134883 h 1840187"/>
              <a:gd name="connsiteX6" fmla="*/ 1379483 w 1597573"/>
              <a:gd name="connsiteY6" fmla="*/ 213711 h 1840187"/>
              <a:gd name="connsiteX7" fmla="*/ 1552904 w 1597573"/>
              <a:gd name="connsiteY7" fmla="*/ 308304 h 1840187"/>
              <a:gd name="connsiteX8" fmla="*/ 1568669 w 1597573"/>
              <a:gd name="connsiteY8" fmla="*/ 324070 h 1840187"/>
              <a:gd name="connsiteX9" fmla="*/ 1584435 w 1597573"/>
              <a:gd name="connsiteY9" fmla="*/ 481725 h 1840187"/>
              <a:gd name="connsiteX10" fmla="*/ 1584435 w 1597573"/>
              <a:gd name="connsiteY10" fmla="*/ 686676 h 1840187"/>
              <a:gd name="connsiteX11" fmla="*/ 1505607 w 1597573"/>
              <a:gd name="connsiteY11" fmla="*/ 907394 h 1840187"/>
              <a:gd name="connsiteX12" fmla="*/ 1411014 w 1597573"/>
              <a:gd name="connsiteY12" fmla="*/ 1191173 h 1840187"/>
              <a:gd name="connsiteX13" fmla="*/ 1221828 w 1597573"/>
              <a:gd name="connsiteY13" fmla="*/ 1459187 h 1840187"/>
              <a:gd name="connsiteX14" fmla="*/ 1001111 w 1597573"/>
              <a:gd name="connsiteY14" fmla="*/ 1664138 h 1840187"/>
              <a:gd name="connsiteX15" fmla="*/ 685801 w 1597573"/>
              <a:gd name="connsiteY15" fmla="*/ 1821794 h 1840187"/>
              <a:gd name="connsiteX16" fmla="*/ 386256 w 1597573"/>
              <a:gd name="connsiteY16" fmla="*/ 1553780 h 1840187"/>
              <a:gd name="connsiteX17" fmla="*/ 118242 w 1597573"/>
              <a:gd name="connsiteY17" fmla="*/ 1065049 h 1840187"/>
              <a:gd name="connsiteX18" fmla="*/ 23649 w 1597573"/>
              <a:gd name="connsiteY18" fmla="*/ 686676 h 1840187"/>
              <a:gd name="connsiteX19" fmla="*/ 7883 w 1597573"/>
              <a:gd name="connsiteY19" fmla="*/ 371366 h 1840187"/>
              <a:gd name="connsiteX20" fmla="*/ 39414 w 1597573"/>
              <a:gd name="connsiteY20" fmla="*/ 166414 h 1840187"/>
              <a:gd name="connsiteX0" fmla="*/ 39414 w 1597573"/>
              <a:gd name="connsiteY0" fmla="*/ 166413 h 1840186"/>
              <a:gd name="connsiteX1" fmla="*/ 244366 w 1597573"/>
              <a:gd name="connsiteY1" fmla="*/ 87586 h 1840186"/>
              <a:gd name="connsiteX2" fmla="*/ 402021 w 1597573"/>
              <a:gd name="connsiteY2" fmla="*/ 56055 h 1840186"/>
              <a:gd name="connsiteX3" fmla="*/ 638504 w 1597573"/>
              <a:gd name="connsiteY3" fmla="*/ 8758 h 1840186"/>
              <a:gd name="connsiteX4" fmla="*/ 980920 w 1597573"/>
              <a:gd name="connsiteY4" fmla="*/ 3504 h 1840186"/>
              <a:gd name="connsiteX5" fmla="*/ 1253359 w 1597573"/>
              <a:gd name="connsiteY5" fmla="*/ 134882 h 1840186"/>
              <a:gd name="connsiteX6" fmla="*/ 1379483 w 1597573"/>
              <a:gd name="connsiteY6" fmla="*/ 213710 h 1840186"/>
              <a:gd name="connsiteX7" fmla="*/ 1552904 w 1597573"/>
              <a:gd name="connsiteY7" fmla="*/ 308303 h 1840186"/>
              <a:gd name="connsiteX8" fmla="*/ 1568669 w 1597573"/>
              <a:gd name="connsiteY8" fmla="*/ 324069 h 1840186"/>
              <a:gd name="connsiteX9" fmla="*/ 1584435 w 1597573"/>
              <a:gd name="connsiteY9" fmla="*/ 481724 h 1840186"/>
              <a:gd name="connsiteX10" fmla="*/ 1584435 w 1597573"/>
              <a:gd name="connsiteY10" fmla="*/ 686675 h 1840186"/>
              <a:gd name="connsiteX11" fmla="*/ 1505607 w 1597573"/>
              <a:gd name="connsiteY11" fmla="*/ 907393 h 1840186"/>
              <a:gd name="connsiteX12" fmla="*/ 1411014 w 1597573"/>
              <a:gd name="connsiteY12" fmla="*/ 1191172 h 1840186"/>
              <a:gd name="connsiteX13" fmla="*/ 1221828 w 1597573"/>
              <a:gd name="connsiteY13" fmla="*/ 1459186 h 1840186"/>
              <a:gd name="connsiteX14" fmla="*/ 1001111 w 1597573"/>
              <a:gd name="connsiteY14" fmla="*/ 1664137 h 1840186"/>
              <a:gd name="connsiteX15" fmla="*/ 685801 w 1597573"/>
              <a:gd name="connsiteY15" fmla="*/ 1821793 h 1840186"/>
              <a:gd name="connsiteX16" fmla="*/ 386256 w 1597573"/>
              <a:gd name="connsiteY16" fmla="*/ 1553779 h 1840186"/>
              <a:gd name="connsiteX17" fmla="*/ 118242 w 1597573"/>
              <a:gd name="connsiteY17" fmla="*/ 1065048 h 1840186"/>
              <a:gd name="connsiteX18" fmla="*/ 23649 w 1597573"/>
              <a:gd name="connsiteY18" fmla="*/ 686675 h 1840186"/>
              <a:gd name="connsiteX19" fmla="*/ 7883 w 1597573"/>
              <a:gd name="connsiteY19" fmla="*/ 371365 h 1840186"/>
              <a:gd name="connsiteX20" fmla="*/ 39414 w 1597573"/>
              <a:gd name="connsiteY20" fmla="*/ 166413 h 1840186"/>
              <a:gd name="connsiteX0" fmla="*/ 39414 w 1597573"/>
              <a:gd name="connsiteY0" fmla="*/ 166413 h 1840186"/>
              <a:gd name="connsiteX1" fmla="*/ 244366 w 1597573"/>
              <a:gd name="connsiteY1" fmla="*/ 87586 h 1840186"/>
              <a:gd name="connsiteX2" fmla="*/ 402021 w 1597573"/>
              <a:gd name="connsiteY2" fmla="*/ 56055 h 1840186"/>
              <a:gd name="connsiteX3" fmla="*/ 638504 w 1597573"/>
              <a:gd name="connsiteY3" fmla="*/ 8758 h 1840186"/>
              <a:gd name="connsiteX4" fmla="*/ 980920 w 1597573"/>
              <a:gd name="connsiteY4" fmla="*/ 3504 h 1840186"/>
              <a:gd name="connsiteX5" fmla="*/ 1253359 w 1597573"/>
              <a:gd name="connsiteY5" fmla="*/ 134882 h 1840186"/>
              <a:gd name="connsiteX6" fmla="*/ 1379483 w 1597573"/>
              <a:gd name="connsiteY6" fmla="*/ 213710 h 1840186"/>
              <a:gd name="connsiteX7" fmla="*/ 1552904 w 1597573"/>
              <a:gd name="connsiteY7" fmla="*/ 308303 h 1840186"/>
              <a:gd name="connsiteX8" fmla="*/ 1568669 w 1597573"/>
              <a:gd name="connsiteY8" fmla="*/ 324069 h 1840186"/>
              <a:gd name="connsiteX9" fmla="*/ 1584435 w 1597573"/>
              <a:gd name="connsiteY9" fmla="*/ 481724 h 1840186"/>
              <a:gd name="connsiteX10" fmla="*/ 1584435 w 1597573"/>
              <a:gd name="connsiteY10" fmla="*/ 686675 h 1840186"/>
              <a:gd name="connsiteX11" fmla="*/ 1505607 w 1597573"/>
              <a:gd name="connsiteY11" fmla="*/ 907393 h 1840186"/>
              <a:gd name="connsiteX12" fmla="*/ 1411014 w 1597573"/>
              <a:gd name="connsiteY12" fmla="*/ 1191172 h 1840186"/>
              <a:gd name="connsiteX13" fmla="*/ 1221828 w 1597573"/>
              <a:gd name="connsiteY13" fmla="*/ 1459186 h 1840186"/>
              <a:gd name="connsiteX14" fmla="*/ 1001111 w 1597573"/>
              <a:gd name="connsiteY14" fmla="*/ 1664137 h 1840186"/>
              <a:gd name="connsiteX15" fmla="*/ 685801 w 1597573"/>
              <a:gd name="connsiteY15" fmla="*/ 1821793 h 1840186"/>
              <a:gd name="connsiteX16" fmla="*/ 386256 w 1597573"/>
              <a:gd name="connsiteY16" fmla="*/ 1553779 h 1840186"/>
              <a:gd name="connsiteX17" fmla="*/ 118242 w 1597573"/>
              <a:gd name="connsiteY17" fmla="*/ 1065048 h 1840186"/>
              <a:gd name="connsiteX18" fmla="*/ 23649 w 1597573"/>
              <a:gd name="connsiteY18" fmla="*/ 686675 h 1840186"/>
              <a:gd name="connsiteX19" fmla="*/ 7883 w 1597573"/>
              <a:gd name="connsiteY19" fmla="*/ 371365 h 1840186"/>
              <a:gd name="connsiteX20" fmla="*/ 39414 w 1597573"/>
              <a:gd name="connsiteY20" fmla="*/ 166413 h 1840186"/>
              <a:gd name="connsiteX0" fmla="*/ 39414 w 1597573"/>
              <a:gd name="connsiteY0" fmla="*/ 170793 h 1844566"/>
              <a:gd name="connsiteX1" fmla="*/ 244366 w 1597573"/>
              <a:gd name="connsiteY1" fmla="*/ 91966 h 1844566"/>
              <a:gd name="connsiteX2" fmla="*/ 402021 w 1597573"/>
              <a:gd name="connsiteY2" fmla="*/ 60435 h 1844566"/>
              <a:gd name="connsiteX3" fmla="*/ 638504 w 1597573"/>
              <a:gd name="connsiteY3" fmla="*/ 13138 h 1844566"/>
              <a:gd name="connsiteX4" fmla="*/ 1253359 w 1597573"/>
              <a:gd name="connsiteY4" fmla="*/ 139262 h 1844566"/>
              <a:gd name="connsiteX5" fmla="*/ 1379483 w 1597573"/>
              <a:gd name="connsiteY5" fmla="*/ 218090 h 1844566"/>
              <a:gd name="connsiteX6" fmla="*/ 1552904 w 1597573"/>
              <a:gd name="connsiteY6" fmla="*/ 312683 h 1844566"/>
              <a:gd name="connsiteX7" fmla="*/ 1568669 w 1597573"/>
              <a:gd name="connsiteY7" fmla="*/ 328449 h 1844566"/>
              <a:gd name="connsiteX8" fmla="*/ 1584435 w 1597573"/>
              <a:gd name="connsiteY8" fmla="*/ 486104 h 1844566"/>
              <a:gd name="connsiteX9" fmla="*/ 1584435 w 1597573"/>
              <a:gd name="connsiteY9" fmla="*/ 691055 h 1844566"/>
              <a:gd name="connsiteX10" fmla="*/ 1505607 w 1597573"/>
              <a:gd name="connsiteY10" fmla="*/ 911773 h 1844566"/>
              <a:gd name="connsiteX11" fmla="*/ 1411014 w 1597573"/>
              <a:gd name="connsiteY11" fmla="*/ 1195552 h 1844566"/>
              <a:gd name="connsiteX12" fmla="*/ 1221828 w 1597573"/>
              <a:gd name="connsiteY12" fmla="*/ 1463566 h 1844566"/>
              <a:gd name="connsiteX13" fmla="*/ 1001111 w 1597573"/>
              <a:gd name="connsiteY13" fmla="*/ 1668517 h 1844566"/>
              <a:gd name="connsiteX14" fmla="*/ 685801 w 1597573"/>
              <a:gd name="connsiteY14" fmla="*/ 1826173 h 1844566"/>
              <a:gd name="connsiteX15" fmla="*/ 386256 w 1597573"/>
              <a:gd name="connsiteY15" fmla="*/ 1558159 h 1844566"/>
              <a:gd name="connsiteX16" fmla="*/ 118242 w 1597573"/>
              <a:gd name="connsiteY16" fmla="*/ 1069428 h 1844566"/>
              <a:gd name="connsiteX17" fmla="*/ 23649 w 1597573"/>
              <a:gd name="connsiteY17" fmla="*/ 691055 h 1844566"/>
              <a:gd name="connsiteX18" fmla="*/ 7883 w 1597573"/>
              <a:gd name="connsiteY18" fmla="*/ 375745 h 1844566"/>
              <a:gd name="connsiteX19" fmla="*/ 39414 w 1597573"/>
              <a:gd name="connsiteY19" fmla="*/ 170793 h 1844566"/>
              <a:gd name="connsiteX0" fmla="*/ 39414 w 1597573"/>
              <a:gd name="connsiteY0" fmla="*/ 176047 h 1849820"/>
              <a:gd name="connsiteX1" fmla="*/ 244366 w 1597573"/>
              <a:gd name="connsiteY1" fmla="*/ 97220 h 1849820"/>
              <a:gd name="connsiteX2" fmla="*/ 402021 w 1597573"/>
              <a:gd name="connsiteY2" fmla="*/ 65689 h 1849820"/>
              <a:gd name="connsiteX3" fmla="*/ 830009 w 1597573"/>
              <a:gd name="connsiteY3" fmla="*/ 13138 h 1849820"/>
              <a:gd name="connsiteX4" fmla="*/ 1253359 w 1597573"/>
              <a:gd name="connsiteY4" fmla="*/ 144516 h 1849820"/>
              <a:gd name="connsiteX5" fmla="*/ 1379483 w 1597573"/>
              <a:gd name="connsiteY5" fmla="*/ 223344 h 1849820"/>
              <a:gd name="connsiteX6" fmla="*/ 1552904 w 1597573"/>
              <a:gd name="connsiteY6" fmla="*/ 317937 h 1849820"/>
              <a:gd name="connsiteX7" fmla="*/ 1568669 w 1597573"/>
              <a:gd name="connsiteY7" fmla="*/ 333703 h 1849820"/>
              <a:gd name="connsiteX8" fmla="*/ 1584435 w 1597573"/>
              <a:gd name="connsiteY8" fmla="*/ 491358 h 1849820"/>
              <a:gd name="connsiteX9" fmla="*/ 1584435 w 1597573"/>
              <a:gd name="connsiteY9" fmla="*/ 696309 h 1849820"/>
              <a:gd name="connsiteX10" fmla="*/ 1505607 w 1597573"/>
              <a:gd name="connsiteY10" fmla="*/ 917027 h 1849820"/>
              <a:gd name="connsiteX11" fmla="*/ 1411014 w 1597573"/>
              <a:gd name="connsiteY11" fmla="*/ 1200806 h 1849820"/>
              <a:gd name="connsiteX12" fmla="*/ 1221828 w 1597573"/>
              <a:gd name="connsiteY12" fmla="*/ 1468820 h 1849820"/>
              <a:gd name="connsiteX13" fmla="*/ 1001111 w 1597573"/>
              <a:gd name="connsiteY13" fmla="*/ 1673771 h 1849820"/>
              <a:gd name="connsiteX14" fmla="*/ 685801 w 1597573"/>
              <a:gd name="connsiteY14" fmla="*/ 1831427 h 1849820"/>
              <a:gd name="connsiteX15" fmla="*/ 386256 w 1597573"/>
              <a:gd name="connsiteY15" fmla="*/ 1563413 h 1849820"/>
              <a:gd name="connsiteX16" fmla="*/ 118242 w 1597573"/>
              <a:gd name="connsiteY16" fmla="*/ 1074682 h 1849820"/>
              <a:gd name="connsiteX17" fmla="*/ 23649 w 1597573"/>
              <a:gd name="connsiteY17" fmla="*/ 696309 h 1849820"/>
              <a:gd name="connsiteX18" fmla="*/ 7883 w 1597573"/>
              <a:gd name="connsiteY18" fmla="*/ 380999 h 1849820"/>
              <a:gd name="connsiteX19" fmla="*/ 39414 w 1597573"/>
              <a:gd name="connsiteY19" fmla="*/ 176047 h 1849820"/>
              <a:gd name="connsiteX0" fmla="*/ 39414 w 1597573"/>
              <a:gd name="connsiteY0" fmla="*/ 176047 h 1849820"/>
              <a:gd name="connsiteX1" fmla="*/ 244366 w 1597573"/>
              <a:gd name="connsiteY1" fmla="*/ 97220 h 1849820"/>
              <a:gd name="connsiteX2" fmla="*/ 402021 w 1597573"/>
              <a:gd name="connsiteY2" fmla="*/ 65689 h 1849820"/>
              <a:gd name="connsiteX3" fmla="*/ 830009 w 1597573"/>
              <a:gd name="connsiteY3" fmla="*/ 13138 h 1849820"/>
              <a:gd name="connsiteX4" fmla="*/ 1253359 w 1597573"/>
              <a:gd name="connsiteY4" fmla="*/ 144516 h 1849820"/>
              <a:gd name="connsiteX5" fmla="*/ 1433653 w 1597573"/>
              <a:gd name="connsiteY5" fmla="*/ 242723 h 1849820"/>
              <a:gd name="connsiteX6" fmla="*/ 1552904 w 1597573"/>
              <a:gd name="connsiteY6" fmla="*/ 317937 h 1849820"/>
              <a:gd name="connsiteX7" fmla="*/ 1568669 w 1597573"/>
              <a:gd name="connsiteY7" fmla="*/ 333703 h 1849820"/>
              <a:gd name="connsiteX8" fmla="*/ 1584435 w 1597573"/>
              <a:gd name="connsiteY8" fmla="*/ 491358 h 1849820"/>
              <a:gd name="connsiteX9" fmla="*/ 1584435 w 1597573"/>
              <a:gd name="connsiteY9" fmla="*/ 696309 h 1849820"/>
              <a:gd name="connsiteX10" fmla="*/ 1505607 w 1597573"/>
              <a:gd name="connsiteY10" fmla="*/ 917027 h 1849820"/>
              <a:gd name="connsiteX11" fmla="*/ 1411014 w 1597573"/>
              <a:gd name="connsiteY11" fmla="*/ 1200806 h 1849820"/>
              <a:gd name="connsiteX12" fmla="*/ 1221828 w 1597573"/>
              <a:gd name="connsiteY12" fmla="*/ 1468820 h 1849820"/>
              <a:gd name="connsiteX13" fmla="*/ 1001111 w 1597573"/>
              <a:gd name="connsiteY13" fmla="*/ 1673771 h 1849820"/>
              <a:gd name="connsiteX14" fmla="*/ 685801 w 1597573"/>
              <a:gd name="connsiteY14" fmla="*/ 1831427 h 1849820"/>
              <a:gd name="connsiteX15" fmla="*/ 386256 w 1597573"/>
              <a:gd name="connsiteY15" fmla="*/ 1563413 h 1849820"/>
              <a:gd name="connsiteX16" fmla="*/ 118242 w 1597573"/>
              <a:gd name="connsiteY16" fmla="*/ 1074682 h 1849820"/>
              <a:gd name="connsiteX17" fmla="*/ 23649 w 1597573"/>
              <a:gd name="connsiteY17" fmla="*/ 696309 h 1849820"/>
              <a:gd name="connsiteX18" fmla="*/ 7883 w 1597573"/>
              <a:gd name="connsiteY18" fmla="*/ 380999 h 1849820"/>
              <a:gd name="connsiteX19" fmla="*/ 39414 w 1597573"/>
              <a:gd name="connsiteY19" fmla="*/ 176047 h 1849820"/>
              <a:gd name="connsiteX0" fmla="*/ 39414 w 1597573"/>
              <a:gd name="connsiteY0" fmla="*/ 176047 h 1868214"/>
              <a:gd name="connsiteX1" fmla="*/ 244366 w 1597573"/>
              <a:gd name="connsiteY1" fmla="*/ 97220 h 1868214"/>
              <a:gd name="connsiteX2" fmla="*/ 402021 w 1597573"/>
              <a:gd name="connsiteY2" fmla="*/ 65689 h 1868214"/>
              <a:gd name="connsiteX3" fmla="*/ 830009 w 1597573"/>
              <a:gd name="connsiteY3" fmla="*/ 13138 h 1868214"/>
              <a:gd name="connsiteX4" fmla="*/ 1253359 w 1597573"/>
              <a:gd name="connsiteY4" fmla="*/ 144516 h 1868214"/>
              <a:gd name="connsiteX5" fmla="*/ 1433653 w 1597573"/>
              <a:gd name="connsiteY5" fmla="*/ 242723 h 1868214"/>
              <a:gd name="connsiteX6" fmla="*/ 1552904 w 1597573"/>
              <a:gd name="connsiteY6" fmla="*/ 317937 h 1868214"/>
              <a:gd name="connsiteX7" fmla="*/ 1568669 w 1597573"/>
              <a:gd name="connsiteY7" fmla="*/ 333703 h 1868214"/>
              <a:gd name="connsiteX8" fmla="*/ 1584435 w 1597573"/>
              <a:gd name="connsiteY8" fmla="*/ 491358 h 1868214"/>
              <a:gd name="connsiteX9" fmla="*/ 1584435 w 1597573"/>
              <a:gd name="connsiteY9" fmla="*/ 696309 h 1868214"/>
              <a:gd name="connsiteX10" fmla="*/ 1505607 w 1597573"/>
              <a:gd name="connsiteY10" fmla="*/ 917027 h 1868214"/>
              <a:gd name="connsiteX11" fmla="*/ 1411014 w 1597573"/>
              <a:gd name="connsiteY11" fmla="*/ 1200806 h 1868214"/>
              <a:gd name="connsiteX12" fmla="*/ 1221828 w 1597573"/>
              <a:gd name="connsiteY12" fmla="*/ 1468820 h 1868214"/>
              <a:gd name="connsiteX13" fmla="*/ 1001111 w 1597573"/>
              <a:gd name="connsiteY13" fmla="*/ 1673771 h 1868214"/>
              <a:gd name="connsiteX14" fmla="*/ 679099 w 1597573"/>
              <a:gd name="connsiteY14" fmla="*/ 1849821 h 1868214"/>
              <a:gd name="connsiteX15" fmla="*/ 386256 w 1597573"/>
              <a:gd name="connsiteY15" fmla="*/ 1563413 h 1868214"/>
              <a:gd name="connsiteX16" fmla="*/ 118242 w 1597573"/>
              <a:gd name="connsiteY16" fmla="*/ 1074682 h 1868214"/>
              <a:gd name="connsiteX17" fmla="*/ 23649 w 1597573"/>
              <a:gd name="connsiteY17" fmla="*/ 696309 h 1868214"/>
              <a:gd name="connsiteX18" fmla="*/ 7883 w 1597573"/>
              <a:gd name="connsiteY18" fmla="*/ 380999 h 1868214"/>
              <a:gd name="connsiteX19" fmla="*/ 39414 w 1597573"/>
              <a:gd name="connsiteY19" fmla="*/ 176047 h 1868214"/>
              <a:gd name="connsiteX0" fmla="*/ 39414 w 1597573"/>
              <a:gd name="connsiteY0" fmla="*/ 176047 h 1872046"/>
              <a:gd name="connsiteX1" fmla="*/ 244366 w 1597573"/>
              <a:gd name="connsiteY1" fmla="*/ 97220 h 1872046"/>
              <a:gd name="connsiteX2" fmla="*/ 402021 w 1597573"/>
              <a:gd name="connsiteY2" fmla="*/ 65689 h 1872046"/>
              <a:gd name="connsiteX3" fmla="*/ 830009 w 1597573"/>
              <a:gd name="connsiteY3" fmla="*/ 13138 h 1872046"/>
              <a:gd name="connsiteX4" fmla="*/ 1253359 w 1597573"/>
              <a:gd name="connsiteY4" fmla="*/ 144516 h 1872046"/>
              <a:gd name="connsiteX5" fmla="*/ 1433653 w 1597573"/>
              <a:gd name="connsiteY5" fmla="*/ 242723 h 1872046"/>
              <a:gd name="connsiteX6" fmla="*/ 1552904 w 1597573"/>
              <a:gd name="connsiteY6" fmla="*/ 317937 h 1872046"/>
              <a:gd name="connsiteX7" fmla="*/ 1568669 w 1597573"/>
              <a:gd name="connsiteY7" fmla="*/ 333703 h 1872046"/>
              <a:gd name="connsiteX8" fmla="*/ 1584435 w 1597573"/>
              <a:gd name="connsiteY8" fmla="*/ 491358 h 1872046"/>
              <a:gd name="connsiteX9" fmla="*/ 1584435 w 1597573"/>
              <a:gd name="connsiteY9" fmla="*/ 696309 h 1872046"/>
              <a:gd name="connsiteX10" fmla="*/ 1505607 w 1597573"/>
              <a:gd name="connsiteY10" fmla="*/ 917027 h 1872046"/>
              <a:gd name="connsiteX11" fmla="*/ 1411014 w 1597573"/>
              <a:gd name="connsiteY11" fmla="*/ 1200806 h 1872046"/>
              <a:gd name="connsiteX12" fmla="*/ 1221828 w 1597573"/>
              <a:gd name="connsiteY12" fmla="*/ 1468820 h 1872046"/>
              <a:gd name="connsiteX13" fmla="*/ 1056376 w 1597573"/>
              <a:gd name="connsiteY13" fmla="*/ 1696764 h 1872046"/>
              <a:gd name="connsiteX14" fmla="*/ 679099 w 1597573"/>
              <a:gd name="connsiteY14" fmla="*/ 1849821 h 1872046"/>
              <a:gd name="connsiteX15" fmla="*/ 386256 w 1597573"/>
              <a:gd name="connsiteY15" fmla="*/ 1563413 h 1872046"/>
              <a:gd name="connsiteX16" fmla="*/ 118242 w 1597573"/>
              <a:gd name="connsiteY16" fmla="*/ 1074682 h 1872046"/>
              <a:gd name="connsiteX17" fmla="*/ 23649 w 1597573"/>
              <a:gd name="connsiteY17" fmla="*/ 696309 h 1872046"/>
              <a:gd name="connsiteX18" fmla="*/ 7883 w 1597573"/>
              <a:gd name="connsiteY18" fmla="*/ 380999 h 1872046"/>
              <a:gd name="connsiteX19" fmla="*/ 39414 w 1597573"/>
              <a:gd name="connsiteY19" fmla="*/ 176047 h 1872046"/>
              <a:gd name="connsiteX0" fmla="*/ 39414 w 1597573"/>
              <a:gd name="connsiteY0" fmla="*/ 176048 h 1872047"/>
              <a:gd name="connsiteX1" fmla="*/ 244366 w 1597573"/>
              <a:gd name="connsiteY1" fmla="*/ 97221 h 1872047"/>
              <a:gd name="connsiteX2" fmla="*/ 402021 w 1597573"/>
              <a:gd name="connsiteY2" fmla="*/ 65690 h 1872047"/>
              <a:gd name="connsiteX3" fmla="*/ 830009 w 1597573"/>
              <a:gd name="connsiteY3" fmla="*/ 13138 h 1872047"/>
              <a:gd name="connsiteX4" fmla="*/ 1253359 w 1597573"/>
              <a:gd name="connsiteY4" fmla="*/ 144517 h 1872047"/>
              <a:gd name="connsiteX5" fmla="*/ 1433653 w 1597573"/>
              <a:gd name="connsiteY5" fmla="*/ 242724 h 1872047"/>
              <a:gd name="connsiteX6" fmla="*/ 1552904 w 1597573"/>
              <a:gd name="connsiteY6" fmla="*/ 317938 h 1872047"/>
              <a:gd name="connsiteX7" fmla="*/ 1568669 w 1597573"/>
              <a:gd name="connsiteY7" fmla="*/ 333704 h 1872047"/>
              <a:gd name="connsiteX8" fmla="*/ 1584435 w 1597573"/>
              <a:gd name="connsiteY8" fmla="*/ 491359 h 1872047"/>
              <a:gd name="connsiteX9" fmla="*/ 1584435 w 1597573"/>
              <a:gd name="connsiteY9" fmla="*/ 696310 h 1872047"/>
              <a:gd name="connsiteX10" fmla="*/ 1505607 w 1597573"/>
              <a:gd name="connsiteY10" fmla="*/ 917028 h 1872047"/>
              <a:gd name="connsiteX11" fmla="*/ 1411014 w 1597573"/>
              <a:gd name="connsiteY11" fmla="*/ 1200807 h 1872047"/>
              <a:gd name="connsiteX12" fmla="*/ 1221828 w 1597573"/>
              <a:gd name="connsiteY12" fmla="*/ 1468821 h 1872047"/>
              <a:gd name="connsiteX13" fmla="*/ 1056376 w 1597573"/>
              <a:gd name="connsiteY13" fmla="*/ 1696765 h 1872047"/>
              <a:gd name="connsiteX14" fmla="*/ 679099 w 1597573"/>
              <a:gd name="connsiteY14" fmla="*/ 1849822 h 1872047"/>
              <a:gd name="connsiteX15" fmla="*/ 386256 w 1597573"/>
              <a:gd name="connsiteY15" fmla="*/ 1563414 h 1872047"/>
              <a:gd name="connsiteX16" fmla="*/ 118242 w 1597573"/>
              <a:gd name="connsiteY16" fmla="*/ 1074683 h 1872047"/>
              <a:gd name="connsiteX17" fmla="*/ 23649 w 1597573"/>
              <a:gd name="connsiteY17" fmla="*/ 696310 h 1872047"/>
              <a:gd name="connsiteX18" fmla="*/ 7883 w 1597573"/>
              <a:gd name="connsiteY18" fmla="*/ 381000 h 1872047"/>
              <a:gd name="connsiteX19" fmla="*/ 39414 w 1597573"/>
              <a:gd name="connsiteY19" fmla="*/ 176048 h 1872047"/>
              <a:gd name="connsiteX0" fmla="*/ 39414 w 1597573"/>
              <a:gd name="connsiteY0" fmla="*/ 176048 h 1869655"/>
              <a:gd name="connsiteX1" fmla="*/ 244366 w 1597573"/>
              <a:gd name="connsiteY1" fmla="*/ 97221 h 1869655"/>
              <a:gd name="connsiteX2" fmla="*/ 402021 w 1597573"/>
              <a:gd name="connsiteY2" fmla="*/ 65690 h 1869655"/>
              <a:gd name="connsiteX3" fmla="*/ 830009 w 1597573"/>
              <a:gd name="connsiteY3" fmla="*/ 13138 h 1869655"/>
              <a:gd name="connsiteX4" fmla="*/ 1253359 w 1597573"/>
              <a:gd name="connsiteY4" fmla="*/ 144517 h 1869655"/>
              <a:gd name="connsiteX5" fmla="*/ 1433653 w 1597573"/>
              <a:gd name="connsiteY5" fmla="*/ 242724 h 1869655"/>
              <a:gd name="connsiteX6" fmla="*/ 1552904 w 1597573"/>
              <a:gd name="connsiteY6" fmla="*/ 317938 h 1869655"/>
              <a:gd name="connsiteX7" fmla="*/ 1568669 w 1597573"/>
              <a:gd name="connsiteY7" fmla="*/ 333704 h 1869655"/>
              <a:gd name="connsiteX8" fmla="*/ 1584435 w 1597573"/>
              <a:gd name="connsiteY8" fmla="*/ 491359 h 1869655"/>
              <a:gd name="connsiteX9" fmla="*/ 1584435 w 1597573"/>
              <a:gd name="connsiteY9" fmla="*/ 696310 h 1869655"/>
              <a:gd name="connsiteX10" fmla="*/ 1505607 w 1597573"/>
              <a:gd name="connsiteY10" fmla="*/ 917028 h 1869655"/>
              <a:gd name="connsiteX11" fmla="*/ 1411014 w 1597573"/>
              <a:gd name="connsiteY11" fmla="*/ 1200807 h 1869655"/>
              <a:gd name="connsiteX12" fmla="*/ 1221828 w 1597573"/>
              <a:gd name="connsiteY12" fmla="*/ 1468821 h 1869655"/>
              <a:gd name="connsiteX13" fmla="*/ 1056376 w 1597573"/>
              <a:gd name="connsiteY13" fmla="*/ 1682414 h 1869655"/>
              <a:gd name="connsiteX14" fmla="*/ 679099 w 1597573"/>
              <a:gd name="connsiteY14" fmla="*/ 1849822 h 1869655"/>
              <a:gd name="connsiteX15" fmla="*/ 386256 w 1597573"/>
              <a:gd name="connsiteY15" fmla="*/ 1563414 h 1869655"/>
              <a:gd name="connsiteX16" fmla="*/ 118242 w 1597573"/>
              <a:gd name="connsiteY16" fmla="*/ 1074683 h 1869655"/>
              <a:gd name="connsiteX17" fmla="*/ 23649 w 1597573"/>
              <a:gd name="connsiteY17" fmla="*/ 696310 h 1869655"/>
              <a:gd name="connsiteX18" fmla="*/ 7883 w 1597573"/>
              <a:gd name="connsiteY18" fmla="*/ 381000 h 1869655"/>
              <a:gd name="connsiteX19" fmla="*/ 39414 w 1597573"/>
              <a:gd name="connsiteY19" fmla="*/ 176048 h 1869655"/>
              <a:gd name="connsiteX0" fmla="*/ 39414 w 1597573"/>
              <a:gd name="connsiteY0" fmla="*/ 176048 h 1889488"/>
              <a:gd name="connsiteX1" fmla="*/ 244366 w 1597573"/>
              <a:gd name="connsiteY1" fmla="*/ 97221 h 1889488"/>
              <a:gd name="connsiteX2" fmla="*/ 402021 w 1597573"/>
              <a:gd name="connsiteY2" fmla="*/ 65690 h 1889488"/>
              <a:gd name="connsiteX3" fmla="*/ 830009 w 1597573"/>
              <a:gd name="connsiteY3" fmla="*/ 13138 h 1889488"/>
              <a:gd name="connsiteX4" fmla="*/ 1253359 w 1597573"/>
              <a:gd name="connsiteY4" fmla="*/ 144517 h 1889488"/>
              <a:gd name="connsiteX5" fmla="*/ 1433653 w 1597573"/>
              <a:gd name="connsiteY5" fmla="*/ 242724 h 1889488"/>
              <a:gd name="connsiteX6" fmla="*/ 1552904 w 1597573"/>
              <a:gd name="connsiteY6" fmla="*/ 317938 h 1889488"/>
              <a:gd name="connsiteX7" fmla="*/ 1568669 w 1597573"/>
              <a:gd name="connsiteY7" fmla="*/ 333704 h 1889488"/>
              <a:gd name="connsiteX8" fmla="*/ 1584435 w 1597573"/>
              <a:gd name="connsiteY8" fmla="*/ 491359 h 1889488"/>
              <a:gd name="connsiteX9" fmla="*/ 1584435 w 1597573"/>
              <a:gd name="connsiteY9" fmla="*/ 696310 h 1889488"/>
              <a:gd name="connsiteX10" fmla="*/ 1505607 w 1597573"/>
              <a:gd name="connsiteY10" fmla="*/ 917028 h 1889488"/>
              <a:gd name="connsiteX11" fmla="*/ 1411014 w 1597573"/>
              <a:gd name="connsiteY11" fmla="*/ 1200807 h 1889488"/>
              <a:gd name="connsiteX12" fmla="*/ 1221828 w 1597573"/>
              <a:gd name="connsiteY12" fmla="*/ 1468821 h 1889488"/>
              <a:gd name="connsiteX13" fmla="*/ 1056376 w 1597573"/>
              <a:gd name="connsiteY13" fmla="*/ 1682414 h 1889488"/>
              <a:gd name="connsiteX14" fmla="*/ 754554 w 1597573"/>
              <a:gd name="connsiteY14" fmla="*/ 1869655 h 1889488"/>
              <a:gd name="connsiteX15" fmla="*/ 386256 w 1597573"/>
              <a:gd name="connsiteY15" fmla="*/ 1563414 h 1889488"/>
              <a:gd name="connsiteX16" fmla="*/ 118242 w 1597573"/>
              <a:gd name="connsiteY16" fmla="*/ 1074683 h 1889488"/>
              <a:gd name="connsiteX17" fmla="*/ 23649 w 1597573"/>
              <a:gd name="connsiteY17" fmla="*/ 696310 h 1889488"/>
              <a:gd name="connsiteX18" fmla="*/ 7883 w 1597573"/>
              <a:gd name="connsiteY18" fmla="*/ 381000 h 1889488"/>
              <a:gd name="connsiteX19" fmla="*/ 39414 w 1597573"/>
              <a:gd name="connsiteY19" fmla="*/ 176048 h 1889488"/>
              <a:gd name="connsiteX0" fmla="*/ 39414 w 1597573"/>
              <a:gd name="connsiteY0" fmla="*/ 176048 h 1889488"/>
              <a:gd name="connsiteX1" fmla="*/ 244366 w 1597573"/>
              <a:gd name="connsiteY1" fmla="*/ 97221 h 1889488"/>
              <a:gd name="connsiteX2" fmla="*/ 402021 w 1597573"/>
              <a:gd name="connsiteY2" fmla="*/ 65690 h 1889488"/>
              <a:gd name="connsiteX3" fmla="*/ 830009 w 1597573"/>
              <a:gd name="connsiteY3" fmla="*/ 13138 h 1889488"/>
              <a:gd name="connsiteX4" fmla="*/ 1253359 w 1597573"/>
              <a:gd name="connsiteY4" fmla="*/ 144517 h 1889488"/>
              <a:gd name="connsiteX5" fmla="*/ 1433653 w 1597573"/>
              <a:gd name="connsiteY5" fmla="*/ 242724 h 1889488"/>
              <a:gd name="connsiteX6" fmla="*/ 1552904 w 1597573"/>
              <a:gd name="connsiteY6" fmla="*/ 317938 h 1889488"/>
              <a:gd name="connsiteX7" fmla="*/ 1568669 w 1597573"/>
              <a:gd name="connsiteY7" fmla="*/ 333704 h 1889488"/>
              <a:gd name="connsiteX8" fmla="*/ 1584435 w 1597573"/>
              <a:gd name="connsiteY8" fmla="*/ 491359 h 1889488"/>
              <a:gd name="connsiteX9" fmla="*/ 1584435 w 1597573"/>
              <a:gd name="connsiteY9" fmla="*/ 696310 h 1889488"/>
              <a:gd name="connsiteX10" fmla="*/ 1505607 w 1597573"/>
              <a:gd name="connsiteY10" fmla="*/ 917028 h 1889488"/>
              <a:gd name="connsiteX11" fmla="*/ 1411014 w 1597573"/>
              <a:gd name="connsiteY11" fmla="*/ 1200807 h 1889488"/>
              <a:gd name="connsiteX12" fmla="*/ 1221828 w 1597573"/>
              <a:gd name="connsiteY12" fmla="*/ 1468821 h 1889488"/>
              <a:gd name="connsiteX13" fmla="*/ 1056376 w 1597573"/>
              <a:gd name="connsiteY13" fmla="*/ 1682414 h 1889488"/>
              <a:gd name="connsiteX14" fmla="*/ 754554 w 1597573"/>
              <a:gd name="connsiteY14" fmla="*/ 1869655 h 1889488"/>
              <a:gd name="connsiteX15" fmla="*/ 386256 w 1597573"/>
              <a:gd name="connsiteY15" fmla="*/ 1563414 h 1889488"/>
              <a:gd name="connsiteX16" fmla="*/ 118242 w 1597573"/>
              <a:gd name="connsiteY16" fmla="*/ 1074683 h 1889488"/>
              <a:gd name="connsiteX17" fmla="*/ 23649 w 1597573"/>
              <a:gd name="connsiteY17" fmla="*/ 696310 h 1889488"/>
              <a:gd name="connsiteX18" fmla="*/ 7883 w 1597573"/>
              <a:gd name="connsiteY18" fmla="*/ 381000 h 1889488"/>
              <a:gd name="connsiteX19" fmla="*/ 39414 w 1597573"/>
              <a:gd name="connsiteY19" fmla="*/ 176048 h 1889488"/>
              <a:gd name="connsiteX0" fmla="*/ 39414 w 1597573"/>
              <a:gd name="connsiteY0" fmla="*/ 176048 h 1889488"/>
              <a:gd name="connsiteX1" fmla="*/ 244366 w 1597573"/>
              <a:gd name="connsiteY1" fmla="*/ 97221 h 1889488"/>
              <a:gd name="connsiteX2" fmla="*/ 402021 w 1597573"/>
              <a:gd name="connsiteY2" fmla="*/ 65690 h 1889488"/>
              <a:gd name="connsiteX3" fmla="*/ 830009 w 1597573"/>
              <a:gd name="connsiteY3" fmla="*/ 13138 h 1889488"/>
              <a:gd name="connsiteX4" fmla="*/ 1253359 w 1597573"/>
              <a:gd name="connsiteY4" fmla="*/ 144517 h 1889488"/>
              <a:gd name="connsiteX5" fmla="*/ 1433653 w 1597573"/>
              <a:gd name="connsiteY5" fmla="*/ 242724 h 1889488"/>
              <a:gd name="connsiteX6" fmla="*/ 1552904 w 1597573"/>
              <a:gd name="connsiteY6" fmla="*/ 317938 h 1889488"/>
              <a:gd name="connsiteX7" fmla="*/ 1568669 w 1597573"/>
              <a:gd name="connsiteY7" fmla="*/ 333704 h 1889488"/>
              <a:gd name="connsiteX8" fmla="*/ 1584435 w 1597573"/>
              <a:gd name="connsiteY8" fmla="*/ 491359 h 1889488"/>
              <a:gd name="connsiteX9" fmla="*/ 1584435 w 1597573"/>
              <a:gd name="connsiteY9" fmla="*/ 696310 h 1889488"/>
              <a:gd name="connsiteX10" fmla="*/ 1505607 w 1597573"/>
              <a:gd name="connsiteY10" fmla="*/ 917028 h 1889488"/>
              <a:gd name="connsiteX11" fmla="*/ 1411014 w 1597573"/>
              <a:gd name="connsiteY11" fmla="*/ 1200807 h 1889488"/>
              <a:gd name="connsiteX12" fmla="*/ 1282742 w 1597573"/>
              <a:gd name="connsiteY12" fmla="*/ 1487013 h 1889488"/>
              <a:gd name="connsiteX13" fmla="*/ 1056376 w 1597573"/>
              <a:gd name="connsiteY13" fmla="*/ 1682414 h 1889488"/>
              <a:gd name="connsiteX14" fmla="*/ 754554 w 1597573"/>
              <a:gd name="connsiteY14" fmla="*/ 1869655 h 1889488"/>
              <a:gd name="connsiteX15" fmla="*/ 386256 w 1597573"/>
              <a:gd name="connsiteY15" fmla="*/ 1563414 h 1889488"/>
              <a:gd name="connsiteX16" fmla="*/ 118242 w 1597573"/>
              <a:gd name="connsiteY16" fmla="*/ 1074683 h 1889488"/>
              <a:gd name="connsiteX17" fmla="*/ 23649 w 1597573"/>
              <a:gd name="connsiteY17" fmla="*/ 696310 h 1889488"/>
              <a:gd name="connsiteX18" fmla="*/ 7883 w 1597573"/>
              <a:gd name="connsiteY18" fmla="*/ 381000 h 1889488"/>
              <a:gd name="connsiteX19" fmla="*/ 39414 w 1597573"/>
              <a:gd name="connsiteY19" fmla="*/ 176048 h 1889488"/>
              <a:gd name="connsiteX0" fmla="*/ 39414 w 1596990"/>
              <a:gd name="connsiteY0" fmla="*/ 176048 h 1889488"/>
              <a:gd name="connsiteX1" fmla="*/ 244366 w 1596990"/>
              <a:gd name="connsiteY1" fmla="*/ 97221 h 1889488"/>
              <a:gd name="connsiteX2" fmla="*/ 402021 w 1596990"/>
              <a:gd name="connsiteY2" fmla="*/ 65690 h 1889488"/>
              <a:gd name="connsiteX3" fmla="*/ 830009 w 1596990"/>
              <a:gd name="connsiteY3" fmla="*/ 13138 h 1889488"/>
              <a:gd name="connsiteX4" fmla="*/ 1253359 w 1596990"/>
              <a:gd name="connsiteY4" fmla="*/ 144517 h 1889488"/>
              <a:gd name="connsiteX5" fmla="*/ 1433653 w 1596990"/>
              <a:gd name="connsiteY5" fmla="*/ 242724 h 1889488"/>
              <a:gd name="connsiteX6" fmla="*/ 1552904 w 1596990"/>
              <a:gd name="connsiteY6" fmla="*/ 317938 h 1889488"/>
              <a:gd name="connsiteX7" fmla="*/ 1568669 w 1596990"/>
              <a:gd name="connsiteY7" fmla="*/ 333704 h 1889488"/>
              <a:gd name="connsiteX8" fmla="*/ 1584435 w 1596990"/>
              <a:gd name="connsiteY8" fmla="*/ 491359 h 1889488"/>
              <a:gd name="connsiteX9" fmla="*/ 1584435 w 1596990"/>
              <a:gd name="connsiteY9" fmla="*/ 696310 h 1889488"/>
              <a:gd name="connsiteX10" fmla="*/ 1509108 w 1596990"/>
              <a:gd name="connsiteY10" fmla="*/ 951313 h 1889488"/>
              <a:gd name="connsiteX11" fmla="*/ 1411014 w 1596990"/>
              <a:gd name="connsiteY11" fmla="*/ 1200807 h 1889488"/>
              <a:gd name="connsiteX12" fmla="*/ 1282742 w 1596990"/>
              <a:gd name="connsiteY12" fmla="*/ 1487013 h 1889488"/>
              <a:gd name="connsiteX13" fmla="*/ 1056376 w 1596990"/>
              <a:gd name="connsiteY13" fmla="*/ 1682414 h 1889488"/>
              <a:gd name="connsiteX14" fmla="*/ 754554 w 1596990"/>
              <a:gd name="connsiteY14" fmla="*/ 1869655 h 1889488"/>
              <a:gd name="connsiteX15" fmla="*/ 386256 w 1596990"/>
              <a:gd name="connsiteY15" fmla="*/ 1563414 h 1889488"/>
              <a:gd name="connsiteX16" fmla="*/ 118242 w 1596990"/>
              <a:gd name="connsiteY16" fmla="*/ 1074683 h 1889488"/>
              <a:gd name="connsiteX17" fmla="*/ 23649 w 1596990"/>
              <a:gd name="connsiteY17" fmla="*/ 696310 h 1889488"/>
              <a:gd name="connsiteX18" fmla="*/ 7883 w 1596990"/>
              <a:gd name="connsiteY18" fmla="*/ 381000 h 1889488"/>
              <a:gd name="connsiteX19" fmla="*/ 39414 w 1596990"/>
              <a:gd name="connsiteY19" fmla="*/ 176048 h 1889488"/>
              <a:gd name="connsiteX0" fmla="*/ 39414 w 1596990"/>
              <a:gd name="connsiteY0" fmla="*/ 176048 h 1889488"/>
              <a:gd name="connsiteX1" fmla="*/ 244366 w 1596990"/>
              <a:gd name="connsiteY1" fmla="*/ 97221 h 1889488"/>
              <a:gd name="connsiteX2" fmla="*/ 402021 w 1596990"/>
              <a:gd name="connsiteY2" fmla="*/ 65690 h 1889488"/>
              <a:gd name="connsiteX3" fmla="*/ 830009 w 1596990"/>
              <a:gd name="connsiteY3" fmla="*/ 13138 h 1889488"/>
              <a:gd name="connsiteX4" fmla="*/ 1253359 w 1596990"/>
              <a:gd name="connsiteY4" fmla="*/ 144517 h 1889488"/>
              <a:gd name="connsiteX5" fmla="*/ 1433653 w 1596990"/>
              <a:gd name="connsiteY5" fmla="*/ 242724 h 1889488"/>
              <a:gd name="connsiteX6" fmla="*/ 1552904 w 1596990"/>
              <a:gd name="connsiteY6" fmla="*/ 317938 h 1889488"/>
              <a:gd name="connsiteX7" fmla="*/ 1584565 w 1596990"/>
              <a:gd name="connsiteY7" fmla="*/ 262557 h 1889488"/>
              <a:gd name="connsiteX8" fmla="*/ 1584435 w 1596990"/>
              <a:gd name="connsiteY8" fmla="*/ 491359 h 1889488"/>
              <a:gd name="connsiteX9" fmla="*/ 1584435 w 1596990"/>
              <a:gd name="connsiteY9" fmla="*/ 696310 h 1889488"/>
              <a:gd name="connsiteX10" fmla="*/ 1509108 w 1596990"/>
              <a:gd name="connsiteY10" fmla="*/ 951313 h 1889488"/>
              <a:gd name="connsiteX11" fmla="*/ 1411014 w 1596990"/>
              <a:gd name="connsiteY11" fmla="*/ 1200807 h 1889488"/>
              <a:gd name="connsiteX12" fmla="*/ 1282742 w 1596990"/>
              <a:gd name="connsiteY12" fmla="*/ 1487013 h 1889488"/>
              <a:gd name="connsiteX13" fmla="*/ 1056376 w 1596990"/>
              <a:gd name="connsiteY13" fmla="*/ 1682414 h 1889488"/>
              <a:gd name="connsiteX14" fmla="*/ 754554 w 1596990"/>
              <a:gd name="connsiteY14" fmla="*/ 1869655 h 1889488"/>
              <a:gd name="connsiteX15" fmla="*/ 386256 w 1596990"/>
              <a:gd name="connsiteY15" fmla="*/ 1563414 h 1889488"/>
              <a:gd name="connsiteX16" fmla="*/ 118242 w 1596990"/>
              <a:gd name="connsiteY16" fmla="*/ 1074683 h 1889488"/>
              <a:gd name="connsiteX17" fmla="*/ 23649 w 1596990"/>
              <a:gd name="connsiteY17" fmla="*/ 696310 h 1889488"/>
              <a:gd name="connsiteX18" fmla="*/ 7883 w 1596990"/>
              <a:gd name="connsiteY18" fmla="*/ 381000 h 1889488"/>
              <a:gd name="connsiteX19" fmla="*/ 39414 w 1596990"/>
              <a:gd name="connsiteY19" fmla="*/ 176048 h 1889488"/>
              <a:gd name="connsiteX0" fmla="*/ 39414 w 1597119"/>
              <a:gd name="connsiteY0" fmla="*/ 176048 h 1889488"/>
              <a:gd name="connsiteX1" fmla="*/ 244366 w 1597119"/>
              <a:gd name="connsiteY1" fmla="*/ 97221 h 1889488"/>
              <a:gd name="connsiteX2" fmla="*/ 402021 w 1597119"/>
              <a:gd name="connsiteY2" fmla="*/ 65690 h 1889488"/>
              <a:gd name="connsiteX3" fmla="*/ 830009 w 1597119"/>
              <a:gd name="connsiteY3" fmla="*/ 13138 h 1889488"/>
              <a:gd name="connsiteX4" fmla="*/ 1253359 w 1597119"/>
              <a:gd name="connsiteY4" fmla="*/ 144517 h 1889488"/>
              <a:gd name="connsiteX5" fmla="*/ 1433653 w 1597119"/>
              <a:gd name="connsiteY5" fmla="*/ 242724 h 1889488"/>
              <a:gd name="connsiteX6" fmla="*/ 1509109 w 1597119"/>
              <a:gd name="connsiteY6" fmla="*/ 186028 h 1889488"/>
              <a:gd name="connsiteX7" fmla="*/ 1584565 w 1597119"/>
              <a:gd name="connsiteY7" fmla="*/ 262557 h 1889488"/>
              <a:gd name="connsiteX8" fmla="*/ 1584435 w 1597119"/>
              <a:gd name="connsiteY8" fmla="*/ 491359 h 1889488"/>
              <a:gd name="connsiteX9" fmla="*/ 1584435 w 1597119"/>
              <a:gd name="connsiteY9" fmla="*/ 696310 h 1889488"/>
              <a:gd name="connsiteX10" fmla="*/ 1509108 w 1597119"/>
              <a:gd name="connsiteY10" fmla="*/ 951313 h 1889488"/>
              <a:gd name="connsiteX11" fmla="*/ 1411014 w 1597119"/>
              <a:gd name="connsiteY11" fmla="*/ 1200807 h 1889488"/>
              <a:gd name="connsiteX12" fmla="*/ 1282742 w 1597119"/>
              <a:gd name="connsiteY12" fmla="*/ 1487013 h 1889488"/>
              <a:gd name="connsiteX13" fmla="*/ 1056376 w 1597119"/>
              <a:gd name="connsiteY13" fmla="*/ 1682414 h 1889488"/>
              <a:gd name="connsiteX14" fmla="*/ 754554 w 1597119"/>
              <a:gd name="connsiteY14" fmla="*/ 1869655 h 1889488"/>
              <a:gd name="connsiteX15" fmla="*/ 386256 w 1597119"/>
              <a:gd name="connsiteY15" fmla="*/ 1563414 h 1889488"/>
              <a:gd name="connsiteX16" fmla="*/ 118242 w 1597119"/>
              <a:gd name="connsiteY16" fmla="*/ 1074683 h 1889488"/>
              <a:gd name="connsiteX17" fmla="*/ 23649 w 1597119"/>
              <a:gd name="connsiteY17" fmla="*/ 696310 h 1889488"/>
              <a:gd name="connsiteX18" fmla="*/ 7883 w 1597119"/>
              <a:gd name="connsiteY18" fmla="*/ 381000 h 1889488"/>
              <a:gd name="connsiteX19" fmla="*/ 39414 w 1597119"/>
              <a:gd name="connsiteY19" fmla="*/ 176048 h 1889488"/>
              <a:gd name="connsiteX0" fmla="*/ 39414 w 1597119"/>
              <a:gd name="connsiteY0" fmla="*/ 176048 h 1889488"/>
              <a:gd name="connsiteX1" fmla="*/ 244366 w 1597119"/>
              <a:gd name="connsiteY1" fmla="*/ 97221 h 1889488"/>
              <a:gd name="connsiteX2" fmla="*/ 402021 w 1597119"/>
              <a:gd name="connsiteY2" fmla="*/ 65690 h 1889488"/>
              <a:gd name="connsiteX3" fmla="*/ 830009 w 1597119"/>
              <a:gd name="connsiteY3" fmla="*/ 13138 h 1889488"/>
              <a:gd name="connsiteX4" fmla="*/ 1253359 w 1597119"/>
              <a:gd name="connsiteY4" fmla="*/ 144517 h 1889488"/>
              <a:gd name="connsiteX5" fmla="*/ 1433654 w 1597119"/>
              <a:gd name="connsiteY5" fmla="*/ 186028 h 1889488"/>
              <a:gd name="connsiteX6" fmla="*/ 1509109 w 1597119"/>
              <a:gd name="connsiteY6" fmla="*/ 186028 h 1889488"/>
              <a:gd name="connsiteX7" fmla="*/ 1584565 w 1597119"/>
              <a:gd name="connsiteY7" fmla="*/ 262557 h 1889488"/>
              <a:gd name="connsiteX8" fmla="*/ 1584435 w 1597119"/>
              <a:gd name="connsiteY8" fmla="*/ 491359 h 1889488"/>
              <a:gd name="connsiteX9" fmla="*/ 1584435 w 1597119"/>
              <a:gd name="connsiteY9" fmla="*/ 696310 h 1889488"/>
              <a:gd name="connsiteX10" fmla="*/ 1509108 w 1597119"/>
              <a:gd name="connsiteY10" fmla="*/ 951313 h 1889488"/>
              <a:gd name="connsiteX11" fmla="*/ 1411014 w 1597119"/>
              <a:gd name="connsiteY11" fmla="*/ 1200807 h 1889488"/>
              <a:gd name="connsiteX12" fmla="*/ 1282742 w 1597119"/>
              <a:gd name="connsiteY12" fmla="*/ 1487013 h 1889488"/>
              <a:gd name="connsiteX13" fmla="*/ 1056376 w 1597119"/>
              <a:gd name="connsiteY13" fmla="*/ 1682414 h 1889488"/>
              <a:gd name="connsiteX14" fmla="*/ 754554 w 1597119"/>
              <a:gd name="connsiteY14" fmla="*/ 1869655 h 1889488"/>
              <a:gd name="connsiteX15" fmla="*/ 386256 w 1597119"/>
              <a:gd name="connsiteY15" fmla="*/ 1563414 h 1889488"/>
              <a:gd name="connsiteX16" fmla="*/ 118242 w 1597119"/>
              <a:gd name="connsiteY16" fmla="*/ 1074683 h 1889488"/>
              <a:gd name="connsiteX17" fmla="*/ 23649 w 1597119"/>
              <a:gd name="connsiteY17" fmla="*/ 696310 h 1889488"/>
              <a:gd name="connsiteX18" fmla="*/ 7883 w 1597119"/>
              <a:gd name="connsiteY18" fmla="*/ 381000 h 1889488"/>
              <a:gd name="connsiteX19" fmla="*/ 39414 w 1597119"/>
              <a:gd name="connsiteY19" fmla="*/ 176048 h 1889488"/>
              <a:gd name="connsiteX0" fmla="*/ 39414 w 1597119"/>
              <a:gd name="connsiteY0" fmla="*/ 170212 h 1883652"/>
              <a:gd name="connsiteX1" fmla="*/ 244366 w 1597119"/>
              <a:gd name="connsiteY1" fmla="*/ 91385 h 1883652"/>
              <a:gd name="connsiteX2" fmla="*/ 402021 w 1597119"/>
              <a:gd name="connsiteY2" fmla="*/ 59854 h 1883652"/>
              <a:gd name="connsiteX3" fmla="*/ 830009 w 1597119"/>
              <a:gd name="connsiteY3" fmla="*/ 7302 h 1883652"/>
              <a:gd name="connsiteX4" fmla="*/ 1282743 w 1597119"/>
              <a:gd name="connsiteY4" fmla="*/ 103664 h 1883652"/>
              <a:gd name="connsiteX5" fmla="*/ 1433654 w 1597119"/>
              <a:gd name="connsiteY5" fmla="*/ 180192 h 1883652"/>
              <a:gd name="connsiteX6" fmla="*/ 1509109 w 1597119"/>
              <a:gd name="connsiteY6" fmla="*/ 180192 h 1883652"/>
              <a:gd name="connsiteX7" fmla="*/ 1584565 w 1597119"/>
              <a:gd name="connsiteY7" fmla="*/ 256721 h 1883652"/>
              <a:gd name="connsiteX8" fmla="*/ 1584435 w 1597119"/>
              <a:gd name="connsiteY8" fmla="*/ 485523 h 1883652"/>
              <a:gd name="connsiteX9" fmla="*/ 1584435 w 1597119"/>
              <a:gd name="connsiteY9" fmla="*/ 690474 h 1883652"/>
              <a:gd name="connsiteX10" fmla="*/ 1509108 w 1597119"/>
              <a:gd name="connsiteY10" fmla="*/ 945477 h 1883652"/>
              <a:gd name="connsiteX11" fmla="*/ 1411014 w 1597119"/>
              <a:gd name="connsiteY11" fmla="*/ 1194971 h 1883652"/>
              <a:gd name="connsiteX12" fmla="*/ 1282742 w 1597119"/>
              <a:gd name="connsiteY12" fmla="*/ 1481177 h 1883652"/>
              <a:gd name="connsiteX13" fmla="*/ 1056376 w 1597119"/>
              <a:gd name="connsiteY13" fmla="*/ 1676578 h 1883652"/>
              <a:gd name="connsiteX14" fmla="*/ 754554 w 1597119"/>
              <a:gd name="connsiteY14" fmla="*/ 1863819 h 1883652"/>
              <a:gd name="connsiteX15" fmla="*/ 386256 w 1597119"/>
              <a:gd name="connsiteY15" fmla="*/ 1557578 h 1883652"/>
              <a:gd name="connsiteX16" fmla="*/ 118242 w 1597119"/>
              <a:gd name="connsiteY16" fmla="*/ 1068847 h 1883652"/>
              <a:gd name="connsiteX17" fmla="*/ 23649 w 1597119"/>
              <a:gd name="connsiteY17" fmla="*/ 690474 h 1883652"/>
              <a:gd name="connsiteX18" fmla="*/ 7883 w 1597119"/>
              <a:gd name="connsiteY18" fmla="*/ 375164 h 1883652"/>
              <a:gd name="connsiteX19" fmla="*/ 39414 w 1597119"/>
              <a:gd name="connsiteY19" fmla="*/ 170212 h 1883652"/>
              <a:gd name="connsiteX0" fmla="*/ 39414 w 1597119"/>
              <a:gd name="connsiteY0" fmla="*/ 170212 h 1883652"/>
              <a:gd name="connsiteX1" fmla="*/ 244366 w 1597119"/>
              <a:gd name="connsiteY1" fmla="*/ 91385 h 1883652"/>
              <a:gd name="connsiteX2" fmla="*/ 402021 w 1597119"/>
              <a:gd name="connsiteY2" fmla="*/ 59854 h 1883652"/>
              <a:gd name="connsiteX3" fmla="*/ 830009 w 1597119"/>
              <a:gd name="connsiteY3" fmla="*/ 7302 h 1883652"/>
              <a:gd name="connsiteX4" fmla="*/ 1282743 w 1597119"/>
              <a:gd name="connsiteY4" fmla="*/ 103664 h 1883652"/>
              <a:gd name="connsiteX5" fmla="*/ 1509109 w 1597119"/>
              <a:gd name="connsiteY5" fmla="*/ 180192 h 1883652"/>
              <a:gd name="connsiteX6" fmla="*/ 1584565 w 1597119"/>
              <a:gd name="connsiteY6" fmla="*/ 256721 h 1883652"/>
              <a:gd name="connsiteX7" fmla="*/ 1584435 w 1597119"/>
              <a:gd name="connsiteY7" fmla="*/ 485523 h 1883652"/>
              <a:gd name="connsiteX8" fmla="*/ 1584435 w 1597119"/>
              <a:gd name="connsiteY8" fmla="*/ 690474 h 1883652"/>
              <a:gd name="connsiteX9" fmla="*/ 1509108 w 1597119"/>
              <a:gd name="connsiteY9" fmla="*/ 945477 h 1883652"/>
              <a:gd name="connsiteX10" fmla="*/ 1411014 w 1597119"/>
              <a:gd name="connsiteY10" fmla="*/ 1194971 h 1883652"/>
              <a:gd name="connsiteX11" fmla="*/ 1282742 w 1597119"/>
              <a:gd name="connsiteY11" fmla="*/ 1481177 h 1883652"/>
              <a:gd name="connsiteX12" fmla="*/ 1056376 w 1597119"/>
              <a:gd name="connsiteY12" fmla="*/ 1676578 h 1883652"/>
              <a:gd name="connsiteX13" fmla="*/ 754554 w 1597119"/>
              <a:gd name="connsiteY13" fmla="*/ 1863819 h 1883652"/>
              <a:gd name="connsiteX14" fmla="*/ 386256 w 1597119"/>
              <a:gd name="connsiteY14" fmla="*/ 1557578 h 1883652"/>
              <a:gd name="connsiteX15" fmla="*/ 118242 w 1597119"/>
              <a:gd name="connsiteY15" fmla="*/ 1068847 h 1883652"/>
              <a:gd name="connsiteX16" fmla="*/ 23649 w 1597119"/>
              <a:gd name="connsiteY16" fmla="*/ 690474 h 1883652"/>
              <a:gd name="connsiteX17" fmla="*/ 7883 w 1597119"/>
              <a:gd name="connsiteY17" fmla="*/ 375164 h 1883652"/>
              <a:gd name="connsiteX18" fmla="*/ 39414 w 1597119"/>
              <a:gd name="connsiteY18" fmla="*/ 170212 h 1883652"/>
              <a:gd name="connsiteX0" fmla="*/ 39414 w 1597119"/>
              <a:gd name="connsiteY0" fmla="*/ 150379 h 1863819"/>
              <a:gd name="connsiteX1" fmla="*/ 244366 w 1597119"/>
              <a:gd name="connsiteY1" fmla="*/ 71552 h 1863819"/>
              <a:gd name="connsiteX2" fmla="*/ 402021 w 1597119"/>
              <a:gd name="connsiteY2" fmla="*/ 40021 h 1863819"/>
              <a:gd name="connsiteX3" fmla="*/ 830011 w 1597119"/>
              <a:gd name="connsiteY3" fmla="*/ 7302 h 1863819"/>
              <a:gd name="connsiteX4" fmla="*/ 1282743 w 1597119"/>
              <a:gd name="connsiteY4" fmla="*/ 83831 h 1863819"/>
              <a:gd name="connsiteX5" fmla="*/ 1509109 w 1597119"/>
              <a:gd name="connsiteY5" fmla="*/ 160359 h 1863819"/>
              <a:gd name="connsiteX6" fmla="*/ 1584565 w 1597119"/>
              <a:gd name="connsiteY6" fmla="*/ 236888 h 1863819"/>
              <a:gd name="connsiteX7" fmla="*/ 1584435 w 1597119"/>
              <a:gd name="connsiteY7" fmla="*/ 465690 h 1863819"/>
              <a:gd name="connsiteX8" fmla="*/ 1584435 w 1597119"/>
              <a:gd name="connsiteY8" fmla="*/ 670641 h 1863819"/>
              <a:gd name="connsiteX9" fmla="*/ 1509108 w 1597119"/>
              <a:gd name="connsiteY9" fmla="*/ 925644 h 1863819"/>
              <a:gd name="connsiteX10" fmla="*/ 1411014 w 1597119"/>
              <a:gd name="connsiteY10" fmla="*/ 1175138 h 1863819"/>
              <a:gd name="connsiteX11" fmla="*/ 1282742 w 1597119"/>
              <a:gd name="connsiteY11" fmla="*/ 1461344 h 1863819"/>
              <a:gd name="connsiteX12" fmla="*/ 1056376 w 1597119"/>
              <a:gd name="connsiteY12" fmla="*/ 1656745 h 1863819"/>
              <a:gd name="connsiteX13" fmla="*/ 754554 w 1597119"/>
              <a:gd name="connsiteY13" fmla="*/ 1843986 h 1863819"/>
              <a:gd name="connsiteX14" fmla="*/ 386256 w 1597119"/>
              <a:gd name="connsiteY14" fmla="*/ 1537745 h 1863819"/>
              <a:gd name="connsiteX15" fmla="*/ 118242 w 1597119"/>
              <a:gd name="connsiteY15" fmla="*/ 1049014 h 1863819"/>
              <a:gd name="connsiteX16" fmla="*/ 23649 w 1597119"/>
              <a:gd name="connsiteY16" fmla="*/ 670641 h 1863819"/>
              <a:gd name="connsiteX17" fmla="*/ 7883 w 1597119"/>
              <a:gd name="connsiteY17" fmla="*/ 355331 h 1863819"/>
              <a:gd name="connsiteX18" fmla="*/ 39414 w 1597119"/>
              <a:gd name="connsiteY18" fmla="*/ 150379 h 1863819"/>
              <a:gd name="connsiteX0" fmla="*/ 39414 w 1598691"/>
              <a:gd name="connsiteY0" fmla="*/ 150379 h 1863819"/>
              <a:gd name="connsiteX1" fmla="*/ 244366 w 1598691"/>
              <a:gd name="connsiteY1" fmla="*/ 71552 h 1863819"/>
              <a:gd name="connsiteX2" fmla="*/ 402021 w 1598691"/>
              <a:gd name="connsiteY2" fmla="*/ 40021 h 1863819"/>
              <a:gd name="connsiteX3" fmla="*/ 830011 w 1598691"/>
              <a:gd name="connsiteY3" fmla="*/ 7302 h 1863819"/>
              <a:gd name="connsiteX4" fmla="*/ 1282743 w 1598691"/>
              <a:gd name="connsiteY4" fmla="*/ 83831 h 1863819"/>
              <a:gd name="connsiteX5" fmla="*/ 1499677 w 1598691"/>
              <a:gd name="connsiteY5" fmla="*/ 184277 h 1863819"/>
              <a:gd name="connsiteX6" fmla="*/ 1584565 w 1598691"/>
              <a:gd name="connsiteY6" fmla="*/ 236888 h 1863819"/>
              <a:gd name="connsiteX7" fmla="*/ 1584435 w 1598691"/>
              <a:gd name="connsiteY7" fmla="*/ 465690 h 1863819"/>
              <a:gd name="connsiteX8" fmla="*/ 1584435 w 1598691"/>
              <a:gd name="connsiteY8" fmla="*/ 670641 h 1863819"/>
              <a:gd name="connsiteX9" fmla="*/ 1509108 w 1598691"/>
              <a:gd name="connsiteY9" fmla="*/ 925644 h 1863819"/>
              <a:gd name="connsiteX10" fmla="*/ 1411014 w 1598691"/>
              <a:gd name="connsiteY10" fmla="*/ 1175138 h 1863819"/>
              <a:gd name="connsiteX11" fmla="*/ 1282742 w 1598691"/>
              <a:gd name="connsiteY11" fmla="*/ 1461344 h 1863819"/>
              <a:gd name="connsiteX12" fmla="*/ 1056376 w 1598691"/>
              <a:gd name="connsiteY12" fmla="*/ 1656745 h 1863819"/>
              <a:gd name="connsiteX13" fmla="*/ 754554 w 1598691"/>
              <a:gd name="connsiteY13" fmla="*/ 1843986 h 1863819"/>
              <a:gd name="connsiteX14" fmla="*/ 386256 w 1598691"/>
              <a:gd name="connsiteY14" fmla="*/ 1537745 h 1863819"/>
              <a:gd name="connsiteX15" fmla="*/ 118242 w 1598691"/>
              <a:gd name="connsiteY15" fmla="*/ 1049014 h 1863819"/>
              <a:gd name="connsiteX16" fmla="*/ 23649 w 1598691"/>
              <a:gd name="connsiteY16" fmla="*/ 670641 h 1863819"/>
              <a:gd name="connsiteX17" fmla="*/ 7883 w 1598691"/>
              <a:gd name="connsiteY17" fmla="*/ 355331 h 1863819"/>
              <a:gd name="connsiteX18" fmla="*/ 39414 w 1598691"/>
              <a:gd name="connsiteY18" fmla="*/ 150379 h 1863819"/>
              <a:gd name="connsiteX0" fmla="*/ 39414 w 1598691"/>
              <a:gd name="connsiteY0" fmla="*/ 150379 h 1887737"/>
              <a:gd name="connsiteX1" fmla="*/ 244366 w 1598691"/>
              <a:gd name="connsiteY1" fmla="*/ 71552 h 1887737"/>
              <a:gd name="connsiteX2" fmla="*/ 402021 w 1598691"/>
              <a:gd name="connsiteY2" fmla="*/ 40021 h 1887737"/>
              <a:gd name="connsiteX3" fmla="*/ 830011 w 1598691"/>
              <a:gd name="connsiteY3" fmla="*/ 7302 h 1887737"/>
              <a:gd name="connsiteX4" fmla="*/ 1282743 w 1598691"/>
              <a:gd name="connsiteY4" fmla="*/ 83831 h 1887737"/>
              <a:gd name="connsiteX5" fmla="*/ 1499677 w 1598691"/>
              <a:gd name="connsiteY5" fmla="*/ 184277 h 1887737"/>
              <a:gd name="connsiteX6" fmla="*/ 1584565 w 1598691"/>
              <a:gd name="connsiteY6" fmla="*/ 236888 h 1887737"/>
              <a:gd name="connsiteX7" fmla="*/ 1584435 w 1598691"/>
              <a:gd name="connsiteY7" fmla="*/ 465690 h 1887737"/>
              <a:gd name="connsiteX8" fmla="*/ 1584435 w 1598691"/>
              <a:gd name="connsiteY8" fmla="*/ 670641 h 1887737"/>
              <a:gd name="connsiteX9" fmla="*/ 1509108 w 1598691"/>
              <a:gd name="connsiteY9" fmla="*/ 925644 h 1887737"/>
              <a:gd name="connsiteX10" fmla="*/ 1411014 w 1598691"/>
              <a:gd name="connsiteY10" fmla="*/ 1175138 h 1887737"/>
              <a:gd name="connsiteX11" fmla="*/ 1282742 w 1598691"/>
              <a:gd name="connsiteY11" fmla="*/ 1461344 h 1887737"/>
              <a:gd name="connsiteX12" fmla="*/ 1056376 w 1598691"/>
              <a:gd name="connsiteY12" fmla="*/ 1656745 h 1887737"/>
              <a:gd name="connsiteX13" fmla="*/ 745122 w 1598691"/>
              <a:gd name="connsiteY13" fmla="*/ 1867904 h 1887737"/>
              <a:gd name="connsiteX14" fmla="*/ 386256 w 1598691"/>
              <a:gd name="connsiteY14" fmla="*/ 1537745 h 1887737"/>
              <a:gd name="connsiteX15" fmla="*/ 118242 w 1598691"/>
              <a:gd name="connsiteY15" fmla="*/ 1049014 h 1887737"/>
              <a:gd name="connsiteX16" fmla="*/ 23649 w 1598691"/>
              <a:gd name="connsiteY16" fmla="*/ 670641 h 1887737"/>
              <a:gd name="connsiteX17" fmla="*/ 7883 w 1598691"/>
              <a:gd name="connsiteY17" fmla="*/ 355331 h 1887737"/>
              <a:gd name="connsiteX18" fmla="*/ 39414 w 1598691"/>
              <a:gd name="connsiteY18" fmla="*/ 150379 h 188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8691" h="1887737">
                <a:moveTo>
                  <a:pt x="39414" y="150379"/>
                </a:moveTo>
                <a:cubicBezTo>
                  <a:pt x="78828" y="103083"/>
                  <a:pt x="183932" y="89945"/>
                  <a:pt x="244366" y="71552"/>
                </a:cubicBezTo>
                <a:cubicBezTo>
                  <a:pt x="304800" y="53159"/>
                  <a:pt x="402021" y="40021"/>
                  <a:pt x="402021" y="40021"/>
                </a:cubicBezTo>
                <a:cubicBezTo>
                  <a:pt x="467711" y="26883"/>
                  <a:pt x="683224" y="0"/>
                  <a:pt x="830011" y="7302"/>
                </a:cubicBezTo>
                <a:cubicBezTo>
                  <a:pt x="976798" y="14604"/>
                  <a:pt x="1171132" y="54335"/>
                  <a:pt x="1282743" y="83831"/>
                </a:cubicBezTo>
                <a:cubicBezTo>
                  <a:pt x="1394354" y="113327"/>
                  <a:pt x="1449373" y="158768"/>
                  <a:pt x="1499677" y="184277"/>
                </a:cubicBezTo>
                <a:cubicBezTo>
                  <a:pt x="1549981" y="209786"/>
                  <a:pt x="1570439" y="189986"/>
                  <a:pt x="1584565" y="236888"/>
                </a:cubicBezTo>
                <a:cubicBezTo>
                  <a:pt x="1598691" y="283790"/>
                  <a:pt x="1584457" y="393398"/>
                  <a:pt x="1584435" y="465690"/>
                </a:cubicBezTo>
                <a:cubicBezTo>
                  <a:pt x="1584413" y="537982"/>
                  <a:pt x="1596990" y="593982"/>
                  <a:pt x="1584435" y="670641"/>
                </a:cubicBezTo>
                <a:cubicBezTo>
                  <a:pt x="1571881" y="747300"/>
                  <a:pt x="1538012" y="841561"/>
                  <a:pt x="1509108" y="925644"/>
                </a:cubicBezTo>
                <a:cubicBezTo>
                  <a:pt x="1480205" y="1009727"/>
                  <a:pt x="1448742" y="1085855"/>
                  <a:pt x="1411014" y="1175138"/>
                </a:cubicBezTo>
                <a:cubicBezTo>
                  <a:pt x="1373286" y="1264421"/>
                  <a:pt x="1341848" y="1381076"/>
                  <a:pt x="1282742" y="1461344"/>
                </a:cubicBezTo>
                <a:cubicBezTo>
                  <a:pt x="1223636" y="1541612"/>
                  <a:pt x="1145979" y="1588985"/>
                  <a:pt x="1056376" y="1656745"/>
                </a:cubicBezTo>
                <a:cubicBezTo>
                  <a:pt x="966773" y="1724505"/>
                  <a:pt x="856809" y="1887737"/>
                  <a:pt x="745122" y="1867904"/>
                </a:cubicBezTo>
                <a:cubicBezTo>
                  <a:pt x="633435" y="1848071"/>
                  <a:pt x="490736" y="1674227"/>
                  <a:pt x="386256" y="1537745"/>
                </a:cubicBezTo>
                <a:cubicBezTo>
                  <a:pt x="281776" y="1401263"/>
                  <a:pt x="178676" y="1193531"/>
                  <a:pt x="118242" y="1049014"/>
                </a:cubicBezTo>
                <a:cubicBezTo>
                  <a:pt x="57808" y="904497"/>
                  <a:pt x="42042" y="786255"/>
                  <a:pt x="23649" y="670641"/>
                </a:cubicBezTo>
                <a:cubicBezTo>
                  <a:pt x="5256" y="555027"/>
                  <a:pt x="0" y="447296"/>
                  <a:pt x="7883" y="355331"/>
                </a:cubicBezTo>
                <a:cubicBezTo>
                  <a:pt x="15766" y="263366"/>
                  <a:pt x="0" y="197675"/>
                  <a:pt x="39414" y="150379"/>
                </a:cubicBezTo>
                <a:close/>
              </a:path>
            </a:pathLst>
          </a:cu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7" name="Group 6"/>
          <p:cNvGrpSpPr/>
          <p:nvPr/>
        </p:nvGrpSpPr>
        <p:grpSpPr>
          <a:xfrm>
            <a:off x="3830664" y="1613595"/>
            <a:ext cx="3200400" cy="3200400"/>
            <a:chOff x="3830664" y="1613595"/>
            <a:chExt cx="3200400" cy="3200400"/>
          </a:xfrm>
        </p:grpSpPr>
        <p:sp>
          <p:nvSpPr>
            <p:cNvPr id="9" name="Oval 8"/>
            <p:cNvSpPr/>
            <p:nvPr/>
          </p:nvSpPr>
          <p:spPr bwMode="auto">
            <a:xfrm>
              <a:off x="3830664" y="1613595"/>
              <a:ext cx="3200400" cy="320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600" b="1" dirty="0">
                <a:solidFill>
                  <a:srgbClr val="0F0F0F"/>
                </a:solidFill>
              </a:endParaRPr>
            </a:p>
          </p:txBody>
        </p:sp>
        <p:sp>
          <p:nvSpPr>
            <p:cNvPr id="11" name="TextBox 10"/>
            <p:cNvSpPr txBox="1"/>
            <p:nvPr/>
          </p:nvSpPr>
          <p:spPr>
            <a:xfrm rot="4802242">
              <a:off x="4813126" y="2187923"/>
              <a:ext cx="2146852" cy="1905000"/>
            </a:xfrm>
            <a:prstGeom prst="rect">
              <a:avLst/>
            </a:prstGeom>
            <a:noFill/>
            <a:ln w="38100">
              <a:noFill/>
            </a:ln>
          </p:spPr>
          <p:txBody>
            <a:bodyPr wrap="square" rtlCol="0">
              <a:prstTxWarp prst="textArchUp">
                <a:avLst/>
              </a:prstTxWarp>
              <a:spAutoFit/>
            </a:bodyPr>
            <a:lstStyle/>
            <a:p>
              <a:pPr algn="ctr"/>
              <a:r>
                <a:rPr lang="en-US" sz="1700" b="1" dirty="0">
                  <a:solidFill>
                    <a:srgbClr val="0F0F0F"/>
                  </a:solidFill>
                </a:rPr>
                <a:t>Competence</a:t>
              </a:r>
            </a:p>
          </p:txBody>
        </p:sp>
      </p:grpSp>
      <p:sp>
        <p:nvSpPr>
          <p:cNvPr id="10" name="Oval 9"/>
          <p:cNvSpPr/>
          <p:nvPr/>
        </p:nvSpPr>
        <p:spPr bwMode="auto">
          <a:xfrm>
            <a:off x="2971800" y="2700273"/>
            <a:ext cx="3200400" cy="320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600" b="1" dirty="0">
              <a:solidFill>
                <a:srgbClr val="0F0F0F"/>
              </a:solidFill>
            </a:endParaRPr>
          </a:p>
        </p:txBody>
      </p:sp>
      <p:sp>
        <p:nvSpPr>
          <p:cNvPr id="12" name="TextBox 11"/>
          <p:cNvSpPr txBox="1"/>
          <p:nvPr/>
        </p:nvSpPr>
        <p:spPr>
          <a:xfrm>
            <a:off x="3657600" y="5282119"/>
            <a:ext cx="1816925" cy="446276"/>
          </a:xfrm>
          <a:prstGeom prst="rect">
            <a:avLst/>
          </a:prstGeom>
          <a:noFill/>
        </p:spPr>
        <p:txBody>
          <a:bodyPr vert="horz" wrap="none" rtlCol="0">
            <a:prstTxWarp prst="textArchDown">
              <a:avLst/>
            </a:prstTxWarp>
            <a:spAutoFit/>
          </a:bodyPr>
          <a:lstStyle/>
          <a:p>
            <a:pPr algn="ctr"/>
            <a:r>
              <a:rPr lang="en-US" sz="1700" b="1" dirty="0">
                <a:solidFill>
                  <a:srgbClr val="0F0F0F"/>
                </a:solidFill>
              </a:rPr>
              <a:t>Commitment</a:t>
            </a:r>
          </a:p>
        </p:txBody>
      </p:sp>
      <p:grpSp>
        <p:nvGrpSpPr>
          <p:cNvPr id="14" name="Group 13"/>
          <p:cNvGrpSpPr/>
          <p:nvPr/>
        </p:nvGrpSpPr>
        <p:grpSpPr>
          <a:xfrm>
            <a:off x="2217110" y="1600200"/>
            <a:ext cx="3200400" cy="3200400"/>
            <a:chOff x="2217110" y="1600200"/>
            <a:chExt cx="3200400" cy="3200400"/>
          </a:xfrm>
        </p:grpSpPr>
        <p:sp>
          <p:nvSpPr>
            <p:cNvPr id="8" name="Oval 7"/>
            <p:cNvSpPr/>
            <p:nvPr/>
          </p:nvSpPr>
          <p:spPr bwMode="auto">
            <a:xfrm>
              <a:off x="2217110" y="1600200"/>
              <a:ext cx="3200400" cy="320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600" b="1" dirty="0">
                <a:solidFill>
                  <a:srgbClr val="0F0F0F"/>
                </a:solidFill>
              </a:endParaRPr>
            </a:p>
          </p:txBody>
        </p:sp>
        <p:sp>
          <p:nvSpPr>
            <p:cNvPr id="13" name="TextBox 12"/>
            <p:cNvSpPr txBox="1"/>
            <p:nvPr/>
          </p:nvSpPr>
          <p:spPr>
            <a:xfrm rot="17773008">
              <a:off x="2141146" y="2137830"/>
              <a:ext cx="2146852" cy="1524000"/>
            </a:xfrm>
            <a:prstGeom prst="rect">
              <a:avLst/>
            </a:prstGeom>
            <a:noFill/>
          </p:spPr>
          <p:txBody>
            <a:bodyPr wrap="square" rtlCol="0">
              <a:prstTxWarp prst="textArchUp">
                <a:avLst>
                  <a:gd name="adj" fmla="val 12827073"/>
                </a:avLst>
              </a:prstTxWarp>
              <a:spAutoFit/>
            </a:bodyPr>
            <a:lstStyle/>
            <a:p>
              <a:r>
                <a:rPr lang="en-US" sz="1700" b="1" dirty="0">
                  <a:solidFill>
                    <a:srgbClr val="0F0F0F"/>
                  </a:solidFill>
                </a:rPr>
                <a:t>Character</a:t>
              </a:r>
            </a:p>
          </p:txBody>
        </p:sp>
      </p:grpSp>
      <p:sp>
        <p:nvSpPr>
          <p:cNvPr id="16" name="TextBox 15"/>
          <p:cNvSpPr txBox="1"/>
          <p:nvPr/>
        </p:nvSpPr>
        <p:spPr>
          <a:xfrm>
            <a:off x="3505200" y="3213795"/>
            <a:ext cx="2146852" cy="523220"/>
          </a:xfrm>
          <a:prstGeom prst="rect">
            <a:avLst/>
          </a:prstGeom>
          <a:noFill/>
          <a:ln>
            <a:noFill/>
          </a:ln>
        </p:spPr>
        <p:txBody>
          <a:bodyPr wrap="square" rtlCol="0">
            <a:spAutoFit/>
          </a:bodyPr>
          <a:lstStyle/>
          <a:p>
            <a:pPr algn="ctr"/>
            <a:r>
              <a:rPr lang="en-US" sz="2800" b="1" i="1" dirty="0">
                <a:solidFill>
                  <a:srgbClr val="0F0F0F"/>
                </a:solidFill>
              </a:rPr>
              <a:t>Trust</a:t>
            </a:r>
          </a:p>
        </p:txBody>
      </p:sp>
      <p:sp>
        <p:nvSpPr>
          <p:cNvPr id="17" name="TextBox 16"/>
          <p:cNvSpPr txBox="1"/>
          <p:nvPr/>
        </p:nvSpPr>
        <p:spPr>
          <a:xfrm>
            <a:off x="6172199" y="4617402"/>
            <a:ext cx="2895600" cy="353943"/>
          </a:xfrm>
          <a:prstGeom prst="rect">
            <a:avLst/>
          </a:prstGeom>
          <a:noFill/>
        </p:spPr>
        <p:txBody>
          <a:bodyPr wrap="square" rtlCol="0">
            <a:spAutoFit/>
          </a:bodyPr>
          <a:lstStyle/>
          <a:p>
            <a:r>
              <a:rPr lang="en-US" sz="1700" b="1" dirty="0">
                <a:solidFill>
                  <a:srgbClr val="0F0F0F"/>
                </a:solidFill>
              </a:rPr>
              <a:t> </a:t>
            </a:r>
          </a:p>
        </p:txBody>
      </p:sp>
      <p:sp>
        <p:nvSpPr>
          <p:cNvPr id="23" name="Rectangle 22"/>
          <p:cNvSpPr/>
          <p:nvPr/>
        </p:nvSpPr>
        <p:spPr>
          <a:xfrm flipV="1">
            <a:off x="0" y="1284982"/>
            <a:ext cx="3485322" cy="307777"/>
          </a:xfrm>
          <a:prstGeom prst="rect">
            <a:avLst/>
          </a:prstGeom>
        </p:spPr>
        <p:txBody>
          <a:bodyPr wrap="square">
            <a:spAutoFit/>
          </a:bodyPr>
          <a:lstStyle/>
          <a:p>
            <a:r>
              <a:rPr lang="en-US" sz="1400" i="1" dirty="0">
                <a:solidFill>
                  <a:srgbClr val="0F0F0F"/>
                </a:solidFill>
              </a:rPr>
              <a:t> </a:t>
            </a:r>
          </a:p>
        </p:txBody>
      </p:sp>
      <p:sp>
        <p:nvSpPr>
          <p:cNvPr id="21" name="TextBox 20"/>
          <p:cNvSpPr txBox="1"/>
          <p:nvPr/>
        </p:nvSpPr>
        <p:spPr>
          <a:xfrm>
            <a:off x="2590800" y="1959114"/>
            <a:ext cx="1447800" cy="707886"/>
          </a:xfrm>
          <a:prstGeom prst="rect">
            <a:avLst/>
          </a:prstGeom>
          <a:noFill/>
        </p:spPr>
        <p:txBody>
          <a:bodyPr wrap="square" rtlCol="0">
            <a:spAutoFit/>
          </a:bodyPr>
          <a:lstStyle/>
          <a:p>
            <a:pPr algn="ctr"/>
            <a:r>
              <a:rPr lang="en-US" sz="1000" b="1" dirty="0">
                <a:solidFill>
                  <a:srgbClr val="0F0F0F"/>
                </a:solidFill>
              </a:rPr>
              <a:t>Dedication to the Army Ethic:  Demonstrated in </a:t>
            </a:r>
          </a:p>
          <a:p>
            <a:pPr algn="ctr"/>
            <a:r>
              <a:rPr lang="en-US" sz="1000" b="1" dirty="0">
                <a:solidFill>
                  <a:srgbClr val="0F0F0F"/>
                </a:solidFill>
              </a:rPr>
              <a:t>Decisions &amp; Actions</a:t>
            </a:r>
          </a:p>
        </p:txBody>
      </p:sp>
      <p:sp>
        <p:nvSpPr>
          <p:cNvPr id="29" name="TextBox 28"/>
          <p:cNvSpPr txBox="1"/>
          <p:nvPr/>
        </p:nvSpPr>
        <p:spPr>
          <a:xfrm>
            <a:off x="4724400" y="1960602"/>
            <a:ext cx="2133600" cy="553998"/>
          </a:xfrm>
          <a:prstGeom prst="rect">
            <a:avLst/>
          </a:prstGeom>
          <a:noFill/>
        </p:spPr>
        <p:txBody>
          <a:bodyPr wrap="square" rtlCol="0">
            <a:spAutoFit/>
          </a:bodyPr>
          <a:lstStyle/>
          <a:p>
            <a:pPr algn="ctr"/>
            <a:r>
              <a:rPr lang="en-US" sz="1000" b="1" dirty="0">
                <a:solidFill>
                  <a:srgbClr val="0F0F0F"/>
                </a:solidFill>
              </a:rPr>
              <a:t>Performance of </a:t>
            </a:r>
            <a:r>
              <a:rPr lang="en-US" sz="1000" b="1" i="1" dirty="0">
                <a:solidFill>
                  <a:srgbClr val="0F0F0F"/>
                </a:solidFill>
              </a:rPr>
              <a:t>Duty</a:t>
            </a:r>
            <a:r>
              <a:rPr lang="en-US" sz="1000" b="1" dirty="0">
                <a:solidFill>
                  <a:srgbClr val="0F0F0F"/>
                </a:solidFill>
              </a:rPr>
              <a:t>:</a:t>
            </a:r>
          </a:p>
          <a:p>
            <a:pPr algn="ctr"/>
            <a:r>
              <a:rPr lang="en-US" sz="1000" b="1" dirty="0">
                <a:solidFill>
                  <a:srgbClr val="0F0F0F"/>
                </a:solidFill>
              </a:rPr>
              <a:t>with Discipline &amp;</a:t>
            </a:r>
          </a:p>
          <a:p>
            <a:pPr algn="ctr"/>
            <a:r>
              <a:rPr lang="en-US" sz="1000" b="1" dirty="0">
                <a:solidFill>
                  <a:srgbClr val="0F0F0F"/>
                </a:solidFill>
              </a:rPr>
              <a:t>to Standard</a:t>
            </a:r>
          </a:p>
        </p:txBody>
      </p:sp>
      <p:sp>
        <p:nvSpPr>
          <p:cNvPr id="30" name="TextBox 29"/>
          <p:cNvSpPr txBox="1"/>
          <p:nvPr/>
        </p:nvSpPr>
        <p:spPr>
          <a:xfrm>
            <a:off x="2971800" y="4778514"/>
            <a:ext cx="3200400" cy="707886"/>
          </a:xfrm>
          <a:prstGeom prst="rect">
            <a:avLst/>
          </a:prstGeom>
          <a:noFill/>
        </p:spPr>
        <p:txBody>
          <a:bodyPr wrap="square" rtlCol="0">
            <a:spAutoFit/>
          </a:bodyPr>
          <a:lstStyle/>
          <a:p>
            <a:pPr algn="ctr"/>
            <a:r>
              <a:rPr lang="en-US" sz="1000" b="1" dirty="0">
                <a:solidFill>
                  <a:srgbClr val="0F0F0F"/>
                </a:solidFill>
              </a:rPr>
              <a:t>Honorable Service </a:t>
            </a:r>
          </a:p>
          <a:p>
            <a:pPr algn="ctr"/>
            <a:r>
              <a:rPr lang="en-US" sz="1000" b="1" dirty="0" smtClean="0">
                <a:solidFill>
                  <a:srgbClr val="0F0F0F"/>
                </a:solidFill>
              </a:rPr>
              <a:t>&amp; Mission </a:t>
            </a:r>
            <a:r>
              <a:rPr lang="en-US" sz="1000" b="1" dirty="0">
                <a:solidFill>
                  <a:srgbClr val="0F0F0F"/>
                </a:solidFill>
              </a:rPr>
              <a:t>Accomplishment:</a:t>
            </a:r>
          </a:p>
          <a:p>
            <a:pPr algn="ctr"/>
            <a:r>
              <a:rPr lang="en-US" sz="1000" b="1" dirty="0">
                <a:solidFill>
                  <a:srgbClr val="0F0F0F"/>
                </a:solidFill>
              </a:rPr>
              <a:t>Despite </a:t>
            </a:r>
          </a:p>
          <a:p>
            <a:pPr algn="ctr"/>
            <a:r>
              <a:rPr lang="en-US" sz="1000" b="1" dirty="0">
                <a:solidFill>
                  <a:srgbClr val="0F0F0F"/>
                </a:solidFill>
              </a:rPr>
              <a:t>Adversity, Obstacles, &amp; Challenges</a:t>
            </a:r>
          </a:p>
        </p:txBody>
      </p:sp>
      <p:sp>
        <p:nvSpPr>
          <p:cNvPr id="31" name="TextBox 30"/>
          <p:cNvSpPr txBox="1"/>
          <p:nvPr/>
        </p:nvSpPr>
        <p:spPr>
          <a:xfrm>
            <a:off x="838200" y="5943600"/>
            <a:ext cx="7543800" cy="738664"/>
          </a:xfrm>
          <a:prstGeom prst="rect">
            <a:avLst/>
          </a:prstGeom>
          <a:noFill/>
        </p:spPr>
        <p:txBody>
          <a:bodyPr wrap="square" rtlCol="0">
            <a:spAutoFit/>
          </a:bodyPr>
          <a:lstStyle/>
          <a:p>
            <a:pPr algn="ctr"/>
            <a:r>
              <a:rPr lang="en-US" sz="1400" b="1" dirty="0">
                <a:solidFill>
                  <a:srgbClr val="0F0F0F"/>
                </a:solidFill>
              </a:rPr>
              <a:t>Mission Command &amp; Leader </a:t>
            </a:r>
            <a:r>
              <a:rPr lang="en-US" sz="1400" b="1" dirty="0" smtClean="0">
                <a:solidFill>
                  <a:srgbClr val="0F0F0F"/>
                </a:solidFill>
              </a:rPr>
              <a:t>Development depend </a:t>
            </a:r>
            <a:r>
              <a:rPr lang="en-US" sz="1400" b="1" dirty="0">
                <a:solidFill>
                  <a:srgbClr val="0F0F0F"/>
                </a:solidFill>
              </a:rPr>
              <a:t>on the</a:t>
            </a:r>
          </a:p>
          <a:p>
            <a:pPr algn="ctr"/>
            <a:r>
              <a:rPr lang="en-US" sz="1400" b="1" i="1" dirty="0">
                <a:solidFill>
                  <a:srgbClr val="0F0F0F"/>
                </a:solidFill>
              </a:rPr>
              <a:t>Character, Competence, Commitment</a:t>
            </a:r>
          </a:p>
          <a:p>
            <a:pPr algn="ctr"/>
            <a:r>
              <a:rPr lang="en-US" sz="1400" b="1" dirty="0">
                <a:solidFill>
                  <a:srgbClr val="0F0F0F"/>
                </a:solidFill>
              </a:rPr>
              <a:t>of Army </a:t>
            </a:r>
            <a:r>
              <a:rPr lang="en-US" sz="1400" b="1" dirty="0" smtClean="0">
                <a:solidFill>
                  <a:srgbClr val="0F0F0F"/>
                </a:solidFill>
              </a:rPr>
              <a:t>Professionals in </a:t>
            </a:r>
            <a:r>
              <a:rPr lang="en-US" sz="1400" b="1" dirty="0">
                <a:solidFill>
                  <a:srgbClr val="0F0F0F"/>
                </a:solidFill>
              </a:rPr>
              <a:t>the performance of </a:t>
            </a:r>
            <a:r>
              <a:rPr lang="en-US" sz="1400" b="1" i="1" dirty="0">
                <a:solidFill>
                  <a:srgbClr val="0F0F0F"/>
                </a:solidFill>
              </a:rPr>
              <a:t>Duty</a:t>
            </a:r>
            <a:r>
              <a:rPr lang="en-US" sz="1400" b="1" dirty="0">
                <a:solidFill>
                  <a:srgbClr val="0F0F0F"/>
                </a:solidFill>
              </a:rPr>
              <a:t> and all aspects of life</a:t>
            </a:r>
          </a:p>
        </p:txBody>
      </p:sp>
      <p:sp>
        <p:nvSpPr>
          <p:cNvPr id="36" name="TextBox 35"/>
          <p:cNvSpPr txBox="1"/>
          <p:nvPr/>
        </p:nvSpPr>
        <p:spPr>
          <a:xfrm>
            <a:off x="2057399" y="927795"/>
            <a:ext cx="5105400" cy="4267200"/>
          </a:xfrm>
          <a:prstGeom prst="rect">
            <a:avLst/>
          </a:prstGeom>
          <a:noFill/>
        </p:spPr>
        <p:txBody>
          <a:bodyPr wrap="none" rtlCol="0">
            <a:prstTxWarp prst="textCircle">
              <a:avLst>
                <a:gd name="adj" fmla="val 13925349"/>
              </a:avLst>
            </a:prstTxWarp>
            <a:spAutoFit/>
          </a:bodyPr>
          <a:lstStyle/>
          <a:p>
            <a:r>
              <a:rPr lang="en-US" sz="1400" b="1" dirty="0" smtClean="0"/>
              <a:t>Living and Upholding the Army Ethic</a:t>
            </a:r>
            <a:endParaRPr lang="en-US" sz="1400" b="1" dirty="0"/>
          </a:p>
        </p:txBody>
      </p:sp>
      <p:sp>
        <p:nvSpPr>
          <p:cNvPr id="39" name="TextBox 38"/>
          <p:cNvSpPr txBox="1"/>
          <p:nvPr/>
        </p:nvSpPr>
        <p:spPr>
          <a:xfrm rot="5400000">
            <a:off x="2152930" y="908466"/>
            <a:ext cx="4953000" cy="5144061"/>
          </a:xfrm>
          <a:prstGeom prst="rect">
            <a:avLst/>
          </a:prstGeom>
          <a:noFill/>
        </p:spPr>
        <p:txBody>
          <a:bodyPr wrap="none" rtlCol="0">
            <a:prstTxWarp prst="textCircle">
              <a:avLst>
                <a:gd name="adj" fmla="val 14323341"/>
              </a:avLst>
            </a:prstTxWarp>
            <a:spAutoFit/>
          </a:bodyPr>
          <a:lstStyle/>
          <a:p>
            <a:r>
              <a:rPr lang="en-US" sz="1400" b="1" dirty="0" smtClean="0"/>
              <a:t>Living and Upholding the Army Ethic</a:t>
            </a:r>
            <a:endParaRPr lang="en-US" sz="1400" b="1" dirty="0"/>
          </a:p>
        </p:txBody>
      </p:sp>
      <p:sp>
        <p:nvSpPr>
          <p:cNvPr id="42" name="TextBox 41"/>
          <p:cNvSpPr txBox="1"/>
          <p:nvPr/>
        </p:nvSpPr>
        <p:spPr>
          <a:xfrm rot="16200000">
            <a:off x="2097947" y="882996"/>
            <a:ext cx="4966394" cy="5181600"/>
          </a:xfrm>
          <a:prstGeom prst="rect">
            <a:avLst/>
          </a:prstGeom>
          <a:noFill/>
        </p:spPr>
        <p:txBody>
          <a:bodyPr wrap="none" rtlCol="0">
            <a:prstTxWarp prst="textCircle">
              <a:avLst>
                <a:gd name="adj" fmla="val 13885294"/>
              </a:avLst>
            </a:prstTxWarp>
            <a:spAutoFit/>
          </a:bodyPr>
          <a:lstStyle/>
          <a:p>
            <a:r>
              <a:rPr lang="en-US" sz="1400" b="1" dirty="0" smtClean="0"/>
              <a:t>Living and Upholding the Army Ethic</a:t>
            </a:r>
            <a:endParaRPr lang="en-US" sz="1400" b="1" dirty="0"/>
          </a:p>
        </p:txBody>
      </p:sp>
      <p:sp>
        <p:nvSpPr>
          <p:cNvPr id="51" name="Oval 50"/>
          <p:cNvSpPr/>
          <p:nvPr/>
        </p:nvSpPr>
        <p:spPr>
          <a:xfrm>
            <a:off x="2124455" y="1003994"/>
            <a:ext cx="4953000" cy="493960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05439" y="799982"/>
            <a:ext cx="2533056" cy="1569660"/>
          </a:xfrm>
          <a:prstGeom prst="rect">
            <a:avLst/>
          </a:prstGeom>
          <a:noFill/>
        </p:spPr>
        <p:txBody>
          <a:bodyPr wrap="square" rtlCol="0">
            <a:spAutoFit/>
          </a:bodyPr>
          <a:lstStyle/>
          <a:p>
            <a:r>
              <a:rPr lang="en-US" sz="1600" b="1" dirty="0" smtClean="0"/>
              <a:t>Honorable Servants, Army Experts</a:t>
            </a:r>
            <a:r>
              <a:rPr lang="en-US" sz="1600" dirty="0" smtClean="0"/>
              <a:t>, and </a:t>
            </a:r>
            <a:r>
              <a:rPr lang="en-US" sz="1600" b="1" dirty="0" smtClean="0"/>
              <a:t>Stewards of the Profession</a:t>
            </a:r>
            <a:r>
              <a:rPr lang="en-US" sz="1600" dirty="0" smtClean="0"/>
              <a:t> have a responsibility to make right decisions and take right actions</a:t>
            </a:r>
            <a:endParaRPr lang="en-US" sz="1600" dirty="0"/>
          </a:p>
        </p:txBody>
      </p:sp>
      <p:sp>
        <p:nvSpPr>
          <p:cNvPr id="34" name="TextBox 33"/>
          <p:cNvSpPr txBox="1"/>
          <p:nvPr/>
        </p:nvSpPr>
        <p:spPr>
          <a:xfrm>
            <a:off x="6705600" y="799982"/>
            <a:ext cx="2092272" cy="830997"/>
          </a:xfrm>
          <a:prstGeom prst="rect">
            <a:avLst/>
          </a:prstGeom>
          <a:noFill/>
        </p:spPr>
        <p:txBody>
          <a:bodyPr wrap="square" rtlCol="0">
            <a:spAutoFit/>
          </a:bodyPr>
          <a:lstStyle/>
          <a:p>
            <a:r>
              <a:rPr lang="en-US" sz="1600" dirty="0" smtClean="0"/>
              <a:t>Right decisions and actions are </a:t>
            </a:r>
            <a:r>
              <a:rPr lang="en-US" sz="1600" b="1" dirty="0" smtClean="0"/>
              <a:t>ethical</a:t>
            </a:r>
            <a:r>
              <a:rPr lang="en-US" sz="1600" dirty="0" smtClean="0"/>
              <a:t>, </a:t>
            </a:r>
            <a:r>
              <a:rPr lang="en-US" sz="1600" b="1" dirty="0" smtClean="0"/>
              <a:t>effective</a:t>
            </a:r>
            <a:r>
              <a:rPr lang="en-US" sz="1600" dirty="0" smtClean="0"/>
              <a:t>, and </a:t>
            </a:r>
            <a:r>
              <a:rPr lang="en-US" sz="1600" b="1" dirty="0" smtClean="0"/>
              <a:t>efficient</a:t>
            </a:r>
            <a:endParaRPr lang="en-US" sz="1600" b="1" dirty="0"/>
          </a:p>
        </p:txBody>
      </p:sp>
      <p:sp>
        <p:nvSpPr>
          <p:cNvPr id="37" name="Footer Placeholder 3"/>
          <p:cNvSpPr>
            <a:spLocks noGrp="1"/>
          </p:cNvSpPr>
          <p:nvPr>
            <p:ph type="ftr" sz="quarter" idx="11"/>
          </p:nvPr>
        </p:nvSpPr>
        <p:spPr>
          <a:xfrm>
            <a:off x="228600" y="6492875"/>
            <a:ext cx="2895600" cy="365125"/>
          </a:xfrm>
        </p:spPr>
        <p:txBody>
          <a:bodyPr/>
          <a:lstStyle/>
          <a:p>
            <a:r>
              <a:rPr lang="en-US" dirty="0" smtClean="0"/>
              <a:t>Ref: ADRP 1 </a:t>
            </a:r>
            <a:endParaRPr lang="en-US"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70" y="4622693"/>
            <a:ext cx="1866339" cy="1033152"/>
          </a:xfrm>
          <a:prstGeom prst="rect">
            <a:avLst/>
          </a:prstGeom>
        </p:spPr>
      </p:pic>
      <p:sp>
        <p:nvSpPr>
          <p:cNvPr id="4" name="Rectangle 3"/>
          <p:cNvSpPr/>
          <p:nvPr/>
        </p:nvSpPr>
        <p:spPr>
          <a:xfrm>
            <a:off x="76201" y="5640250"/>
            <a:ext cx="2400859" cy="276999"/>
          </a:xfrm>
          <a:prstGeom prst="rect">
            <a:avLst/>
          </a:prstGeom>
        </p:spPr>
        <p:txBody>
          <a:bodyPr wrap="square">
            <a:spAutoFit/>
          </a:bodyPr>
          <a:lstStyle/>
          <a:p>
            <a:r>
              <a:rPr lang="en-US" sz="1200" dirty="0" smtClean="0">
                <a:hlinkClick r:id="rId3"/>
              </a:rPr>
              <a:t>Mission Critical Video Case Study</a:t>
            </a:r>
            <a:endParaRPr lang="en-US" sz="1200" dirty="0"/>
          </a:p>
        </p:txBody>
      </p:sp>
    </p:spTree>
    <p:extLst>
      <p:ext uri="{BB962C8B-B14F-4D97-AF65-F5344CB8AC3E}">
        <p14:creationId xmlns:p14="http://schemas.microsoft.com/office/powerpoint/2010/main" val="25438731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r>
              <a:rPr lang="en-US" sz="3600" b="1" dirty="0" smtClean="0"/>
              <a:t>Honorable Servants of the Nation – Professionals of Character</a:t>
            </a:r>
            <a:endParaRPr lang="en-US" sz="3600" dirty="0"/>
          </a:p>
        </p:txBody>
      </p:sp>
      <p:sp>
        <p:nvSpPr>
          <p:cNvPr id="3" name="Content Placeholder 2"/>
          <p:cNvSpPr>
            <a:spLocks noGrp="1"/>
          </p:cNvSpPr>
          <p:nvPr>
            <p:ph idx="1"/>
          </p:nvPr>
        </p:nvSpPr>
        <p:spPr>
          <a:xfrm>
            <a:off x="457200" y="1524000"/>
            <a:ext cx="8534400" cy="2133600"/>
          </a:xfrm>
        </p:spPr>
        <p:txBody>
          <a:bodyPr>
            <a:noAutofit/>
          </a:bodyPr>
          <a:lstStyle/>
          <a:p>
            <a:r>
              <a:rPr lang="en-US" sz="1800" dirty="0"/>
              <a:t>We serve honorably—according to the Army Ethic—under civilian authority </a:t>
            </a:r>
            <a:r>
              <a:rPr lang="en-US" sz="1800" dirty="0" smtClean="0"/>
              <a:t>while obeying </a:t>
            </a:r>
            <a:r>
              <a:rPr lang="en-US" sz="1800" dirty="0"/>
              <a:t>the laws of the Nation and all legal orders; further, we reject and </a:t>
            </a:r>
            <a:r>
              <a:rPr lang="en-US" sz="1800" dirty="0" smtClean="0"/>
              <a:t>report illegal</a:t>
            </a:r>
            <a:r>
              <a:rPr lang="en-US" sz="1800" dirty="0"/>
              <a:t>, unethical, or immoral orders or actions</a:t>
            </a:r>
            <a:r>
              <a:rPr lang="en-US" sz="1800" dirty="0" smtClean="0"/>
              <a:t>.</a:t>
            </a:r>
          </a:p>
          <a:p>
            <a:endParaRPr lang="en-US" sz="1800" dirty="0"/>
          </a:p>
          <a:p>
            <a:r>
              <a:rPr lang="en-US" sz="1800" dirty="0"/>
              <a:t>We take pride in honorably serving the Nation with integrity, demonstrating </a:t>
            </a:r>
            <a:r>
              <a:rPr lang="en-US" sz="1800" dirty="0" smtClean="0"/>
              <a:t>character in </a:t>
            </a:r>
            <a:r>
              <a:rPr lang="en-US" sz="1800" dirty="0"/>
              <a:t>all aspects of our lives</a:t>
            </a:r>
            <a:r>
              <a:rPr lang="en-US" sz="1800" dirty="0" smtClean="0"/>
              <a:t>.</a:t>
            </a:r>
          </a:p>
          <a:p>
            <a:endParaRPr lang="en-US" dirty="0"/>
          </a:p>
        </p:txBody>
      </p:sp>
      <p:sp>
        <p:nvSpPr>
          <p:cNvPr id="4" name="Slide Number Placeholder 3"/>
          <p:cNvSpPr>
            <a:spLocks noGrp="1"/>
          </p:cNvSpPr>
          <p:nvPr>
            <p:ph type="sldNum" sz="quarter" idx="12"/>
          </p:nvPr>
        </p:nvSpPr>
        <p:spPr/>
        <p:txBody>
          <a:bodyPr/>
          <a:lstStyle/>
          <a:p>
            <a:fld id="{EB13B722-4B5A-4954-8F3C-B0CA2BB8EDF2}" type="slidenum">
              <a:rPr lang="en-US" smtClean="0"/>
              <a:pPr/>
              <a:t>11</a:t>
            </a:fld>
            <a:endParaRPr lang="en-US" dirty="0"/>
          </a:p>
        </p:txBody>
      </p:sp>
      <p:sp>
        <p:nvSpPr>
          <p:cNvPr id="7" name="Footer Placeholder 4"/>
          <p:cNvSpPr>
            <a:spLocks noGrp="1"/>
          </p:cNvSpPr>
          <p:nvPr>
            <p:ph type="ftr" sz="quarter" idx="11"/>
          </p:nvPr>
        </p:nvSpPr>
        <p:spPr>
          <a:xfrm>
            <a:off x="457200" y="6359299"/>
            <a:ext cx="2895600" cy="483378"/>
          </a:xfrm>
        </p:spPr>
        <p:txBody>
          <a:bodyPr/>
          <a:lstStyle/>
          <a:p>
            <a:r>
              <a:rPr lang="en-US" dirty="0" smtClean="0"/>
              <a:t>Ref: ADRP 1; Figure 2-4</a:t>
            </a:r>
          </a:p>
          <a:p>
            <a:r>
              <a:rPr lang="en-US" dirty="0"/>
              <a:t>Video Case Study - CAPE Website: http://cape.army.mil/</a:t>
            </a:r>
          </a:p>
          <a:p>
            <a:endParaRPr lang="en-US" dirty="0"/>
          </a:p>
        </p:txBody>
      </p:sp>
      <p:sp>
        <p:nvSpPr>
          <p:cNvPr id="5" name="TextBox 4"/>
          <p:cNvSpPr txBox="1"/>
          <p:nvPr/>
        </p:nvSpPr>
        <p:spPr>
          <a:xfrm>
            <a:off x="487680" y="3505200"/>
            <a:ext cx="4876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In war and peace, we recognize the intrinsic dignity and worth of all people, treating them with respect.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lead by example and demonstrate courage by doing what is right despite risk, uncertainty, and fear; we candidly express our professional judgment to subordinates, peers, and superiors.</a:t>
            </a:r>
          </a:p>
        </p:txBody>
      </p:sp>
      <p:sp>
        <p:nvSpPr>
          <p:cNvPr id="10" name="Content Placeholder 4"/>
          <p:cNvSpPr txBox="1">
            <a:spLocks/>
          </p:cNvSpPr>
          <p:nvPr/>
        </p:nvSpPr>
        <p:spPr>
          <a:xfrm>
            <a:off x="5394960" y="5503366"/>
            <a:ext cx="3444240" cy="4517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Arial" pitchFamily="34" charset="0"/>
              <a:buNone/>
            </a:pPr>
            <a:r>
              <a:rPr lang="en-US" sz="1800" dirty="0" smtClean="0">
                <a:solidFill>
                  <a:schemeClr val="tx1">
                    <a:lumMod val="50000"/>
                    <a:lumOff val="50000"/>
                  </a:schemeClr>
                </a:solidFill>
                <a:hlinkClick r:id="rId3"/>
              </a:rPr>
              <a:t>“Positive Work Environment”</a:t>
            </a:r>
            <a:endParaRPr lang="en-US" sz="1800" dirty="0" smtClean="0">
              <a:solidFill>
                <a:schemeClr val="tx1">
                  <a:lumMod val="50000"/>
                  <a:lumOff val="50000"/>
                </a:schemeClr>
              </a:solidFill>
            </a:endParaRP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960" y="3495648"/>
            <a:ext cx="3444240" cy="190663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Army Experts </a:t>
            </a:r>
            <a:r>
              <a:rPr lang="en-US" dirty="0" smtClean="0"/>
              <a:t>– </a:t>
            </a:r>
            <a:br>
              <a:rPr lang="en-US" dirty="0" smtClean="0"/>
            </a:br>
            <a:r>
              <a:rPr lang="en-US" b="1" dirty="0" smtClean="0"/>
              <a:t>Competent Professionals</a:t>
            </a:r>
            <a:endParaRPr lang="en-US" dirty="0"/>
          </a:p>
        </p:txBody>
      </p:sp>
      <p:sp>
        <p:nvSpPr>
          <p:cNvPr id="3" name="Content Placeholder 2"/>
          <p:cNvSpPr>
            <a:spLocks noGrp="1"/>
          </p:cNvSpPr>
          <p:nvPr>
            <p:ph idx="1"/>
          </p:nvPr>
        </p:nvSpPr>
        <p:spPr>
          <a:xfrm>
            <a:off x="457200" y="1666217"/>
            <a:ext cx="4648200" cy="2925762"/>
          </a:xfrm>
        </p:spPr>
        <p:txBody>
          <a:bodyPr>
            <a:noAutofit/>
          </a:bodyPr>
          <a:lstStyle/>
          <a:p>
            <a:r>
              <a:rPr lang="en-US" sz="1800" dirty="0"/>
              <a:t>We do our duty, leading and following with discipline, striving for excellence, </a:t>
            </a:r>
            <a:r>
              <a:rPr lang="en-US" sz="1800" dirty="0" smtClean="0"/>
              <a:t>putting the </a:t>
            </a:r>
            <a:r>
              <a:rPr lang="en-US" sz="1800" dirty="0"/>
              <a:t>needs of others above our own, and accomplishing the mission as a team</a:t>
            </a:r>
            <a:r>
              <a:rPr lang="en-US" sz="1800" dirty="0" smtClean="0"/>
              <a:t>.</a:t>
            </a:r>
          </a:p>
          <a:p>
            <a:endParaRPr lang="en-US" sz="1800" dirty="0"/>
          </a:p>
          <a:p>
            <a:r>
              <a:rPr lang="en-US" sz="1800" dirty="0"/>
              <a:t>We accomplish the mission and understand it may demand courageously risking </a:t>
            </a:r>
            <a:r>
              <a:rPr lang="en-US" sz="1800" dirty="0" smtClean="0"/>
              <a:t>our lives </a:t>
            </a:r>
            <a:r>
              <a:rPr lang="en-US" sz="1800" dirty="0"/>
              <a:t>and justly taking the lives of others</a:t>
            </a:r>
            <a:r>
              <a:rPr lang="en-US" sz="1800" dirty="0" smtClean="0"/>
              <a:t>.</a:t>
            </a:r>
          </a:p>
          <a:p>
            <a:endParaRPr lang="en-US" sz="1800" dirty="0"/>
          </a:p>
          <a:p>
            <a:r>
              <a:rPr lang="en-US" sz="1800" dirty="0"/>
              <a:t>We continuously advance the expertise of our chosen profession through </a:t>
            </a:r>
            <a:r>
              <a:rPr lang="en-US" sz="1800" dirty="0" smtClean="0"/>
              <a:t>life-long learning</a:t>
            </a:r>
            <a:r>
              <a:rPr lang="en-US" sz="1800" dirty="0"/>
              <a:t>, professional development, and our certifications.</a:t>
            </a:r>
          </a:p>
        </p:txBody>
      </p:sp>
      <p:sp>
        <p:nvSpPr>
          <p:cNvPr id="4" name="Slide Number Placeholder 3"/>
          <p:cNvSpPr>
            <a:spLocks noGrp="1"/>
          </p:cNvSpPr>
          <p:nvPr>
            <p:ph type="sldNum" sz="quarter" idx="12"/>
          </p:nvPr>
        </p:nvSpPr>
        <p:spPr/>
        <p:txBody>
          <a:bodyPr/>
          <a:lstStyle/>
          <a:p>
            <a:fld id="{EB13B722-4B5A-4954-8F3C-B0CA2BB8EDF2}" type="slidenum">
              <a:rPr lang="en-US" smtClean="0"/>
              <a:pPr/>
              <a:t>12</a:t>
            </a:fld>
            <a:endParaRPr lang="en-US"/>
          </a:p>
        </p:txBody>
      </p:sp>
      <p:sp>
        <p:nvSpPr>
          <p:cNvPr id="7" name="Footer Placeholder 4"/>
          <p:cNvSpPr>
            <a:spLocks noGrp="1"/>
          </p:cNvSpPr>
          <p:nvPr>
            <p:ph type="ftr" sz="quarter" idx="11"/>
          </p:nvPr>
        </p:nvSpPr>
        <p:spPr/>
        <p:txBody>
          <a:bodyPr/>
          <a:lstStyle/>
          <a:p>
            <a:r>
              <a:rPr lang="en-US" dirty="0" smtClean="0"/>
              <a:t>Ref: ADRP 1; Figure 2-4</a:t>
            </a:r>
          </a:p>
          <a:p>
            <a:r>
              <a:rPr lang="en-US" dirty="0"/>
              <a:t>Video Case Study - CAPE Website: http://cape.army.mil/</a:t>
            </a:r>
          </a:p>
          <a:p>
            <a:endParaRPr lang="en-US" dirty="0"/>
          </a:p>
        </p:txBody>
      </p:sp>
      <p:sp>
        <p:nvSpPr>
          <p:cNvPr id="8" name="Content Placeholder 4"/>
          <p:cNvSpPr txBox="1">
            <a:spLocks/>
          </p:cNvSpPr>
          <p:nvPr/>
        </p:nvSpPr>
        <p:spPr>
          <a:xfrm>
            <a:off x="5257800" y="4135978"/>
            <a:ext cx="4800600" cy="657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8000" lvl="1" indent="-276225">
              <a:buFont typeface="Arial" pitchFamily="34" charset="0"/>
              <a:buNone/>
            </a:pPr>
            <a:r>
              <a:rPr lang="en-US" sz="1800" dirty="0" smtClean="0">
                <a:solidFill>
                  <a:schemeClr val="tx1">
                    <a:lumMod val="50000"/>
                    <a:lumOff val="50000"/>
                  </a:schemeClr>
                </a:solidFill>
                <a:hlinkClick r:id="rId3"/>
              </a:rPr>
              <a:t>“The Army </a:t>
            </a:r>
            <a:r>
              <a:rPr lang="en-US" sz="1800" dirty="0" smtClean="0">
                <a:solidFill>
                  <a:schemeClr val="tx1">
                    <a:lumMod val="50000"/>
                    <a:lumOff val="50000"/>
                  </a:schemeClr>
                </a:solidFill>
                <a:hlinkClick r:id="rId3"/>
              </a:rPr>
              <a:t>Civilian </a:t>
            </a:r>
            <a:r>
              <a:rPr lang="en-US" sz="1800" dirty="0" smtClean="0">
                <a:solidFill>
                  <a:schemeClr val="tx1">
                    <a:lumMod val="50000"/>
                    <a:lumOff val="50000"/>
                  </a:schemeClr>
                </a:solidFill>
                <a:hlinkClick r:id="rId4"/>
              </a:rPr>
              <a:t>Corps”</a:t>
            </a:r>
            <a:endParaRPr lang="en-US" sz="1800" dirty="0" smtClean="0">
              <a:solidFill>
                <a:schemeClr val="tx1">
                  <a:lumMod val="50000"/>
                  <a:lumOff val="50000"/>
                </a:schemeClr>
              </a:solidFill>
            </a:endParaRPr>
          </a:p>
        </p:txBody>
      </p:sp>
      <p:pic>
        <p:nvPicPr>
          <p:cNvPr id="5" name="Picture 4">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2667000"/>
            <a:ext cx="2667000" cy="14763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Stewards of the Army Profession – Committed Professionals</a:t>
            </a:r>
            <a:endParaRPr lang="en-US" sz="3600" dirty="0"/>
          </a:p>
        </p:txBody>
      </p:sp>
      <p:sp>
        <p:nvSpPr>
          <p:cNvPr id="3" name="Content Placeholder 2"/>
          <p:cNvSpPr>
            <a:spLocks noGrp="1"/>
          </p:cNvSpPr>
          <p:nvPr>
            <p:ph idx="1"/>
          </p:nvPr>
        </p:nvSpPr>
        <p:spPr>
          <a:xfrm>
            <a:off x="457200" y="1447800"/>
            <a:ext cx="8229600" cy="1905000"/>
          </a:xfrm>
        </p:spPr>
        <p:txBody>
          <a:bodyPr>
            <a:noAutofit/>
          </a:bodyPr>
          <a:lstStyle/>
          <a:p>
            <a:r>
              <a:rPr lang="en-US" sz="2000" dirty="0"/>
              <a:t>We embrace and uphold the Army Values and standards of the profession, </a:t>
            </a:r>
            <a:r>
              <a:rPr lang="en-US" sz="2000" dirty="0" smtClean="0"/>
              <a:t>always accountable </a:t>
            </a:r>
            <a:r>
              <a:rPr lang="en-US" sz="2000" dirty="0"/>
              <a:t>to each other and the American people for our decisions and actions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EB13B722-4B5A-4954-8F3C-B0CA2BB8EDF2}" type="slidenum">
              <a:rPr lang="en-US" smtClean="0"/>
              <a:pPr/>
              <a:t>13</a:t>
            </a:fld>
            <a:endParaRPr lang="en-US"/>
          </a:p>
        </p:txBody>
      </p:sp>
      <p:sp>
        <p:nvSpPr>
          <p:cNvPr id="7" name="Footer Placeholder 4"/>
          <p:cNvSpPr>
            <a:spLocks noGrp="1"/>
          </p:cNvSpPr>
          <p:nvPr>
            <p:ph type="ftr" sz="quarter" idx="11"/>
          </p:nvPr>
        </p:nvSpPr>
        <p:spPr>
          <a:xfrm>
            <a:off x="457200" y="5992476"/>
            <a:ext cx="2895600" cy="733826"/>
          </a:xfrm>
        </p:spPr>
        <p:txBody>
          <a:bodyPr/>
          <a:lstStyle/>
          <a:p>
            <a:r>
              <a:rPr lang="en-US" dirty="0" smtClean="0"/>
              <a:t>Ref: ADRP 1; Figure 2-4</a:t>
            </a:r>
          </a:p>
          <a:p>
            <a:r>
              <a:rPr lang="en-US" dirty="0"/>
              <a:t>Video Case Study - CAPE Website: http://cape.army.mil</a:t>
            </a:r>
            <a:r>
              <a:rPr lang="en-US" dirty="0" smtClean="0"/>
              <a:t>/</a:t>
            </a:r>
            <a:endParaRPr lang="en-US" dirty="0"/>
          </a:p>
        </p:txBody>
      </p:sp>
      <p:sp>
        <p:nvSpPr>
          <p:cNvPr id="5" name="Rectangle 4"/>
          <p:cNvSpPr/>
          <p:nvPr/>
        </p:nvSpPr>
        <p:spPr>
          <a:xfrm>
            <a:off x="523700" y="2514600"/>
            <a:ext cx="4276900" cy="3477875"/>
          </a:xfrm>
          <a:prstGeom prst="rect">
            <a:avLst/>
          </a:prstGeom>
        </p:spPr>
        <p:txBody>
          <a:bodyPr wrap="square">
            <a:spAutoFit/>
          </a:bodyPr>
          <a:lstStyle/>
          <a:p>
            <a:pPr marL="285750" indent="-285750">
              <a:buFont typeface="Arial" panose="020B0604020202020204" pitchFamily="34" charset="0"/>
              <a:buChar char="•"/>
            </a:pPr>
            <a:r>
              <a:rPr lang="en-US" sz="2000" dirty="0"/>
              <a:t>We wisely use the resources entrusted to us, ensuring our Army is well led and well prepared, while caring for Soldiers, Army Civilians, and Families.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We </a:t>
            </a:r>
            <a:r>
              <a:rPr lang="en-US" sz="2000" dirty="0"/>
              <a:t>continuously strengthen the essential characteristics of the Army Profession, reinforcing our bond of trust with each other and the American people</a:t>
            </a:r>
          </a:p>
        </p:txBody>
      </p:sp>
      <p:sp>
        <p:nvSpPr>
          <p:cNvPr id="8" name="TextBox 7"/>
          <p:cNvSpPr txBox="1"/>
          <p:nvPr/>
        </p:nvSpPr>
        <p:spPr>
          <a:xfrm>
            <a:off x="4765431" y="4996438"/>
            <a:ext cx="4343400" cy="400110"/>
          </a:xfrm>
          <a:prstGeom prst="rect">
            <a:avLst/>
          </a:prstGeom>
          <a:noFill/>
        </p:spPr>
        <p:txBody>
          <a:bodyPr wrap="square" rtlCol="0">
            <a:spAutoFit/>
          </a:bodyPr>
          <a:lstStyle/>
          <a:p>
            <a:pPr algn="ctr"/>
            <a:r>
              <a:rPr lang="en-US" sz="2000" dirty="0" smtClean="0">
                <a:solidFill>
                  <a:schemeClr val="tx1">
                    <a:lumMod val="50000"/>
                    <a:lumOff val="50000"/>
                  </a:schemeClr>
                </a:solidFill>
                <a:hlinkClick r:id="rId3"/>
              </a:rPr>
              <a:t>“Stewardship of the Army Profession”</a:t>
            </a:r>
            <a:endParaRPr lang="en-US" sz="2000" dirty="0" smtClean="0">
              <a:solidFill>
                <a:schemeClr val="tx1">
                  <a:lumMod val="50000"/>
                  <a:lumOff val="50000"/>
                </a:schemeClr>
              </a:solidFill>
            </a:endParaRP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946" y="2895600"/>
            <a:ext cx="3710354" cy="20539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Expectations for </a:t>
            </a:r>
            <a:br>
              <a:rPr lang="en-US" sz="3600" b="1" dirty="0" smtClean="0"/>
            </a:br>
            <a:r>
              <a:rPr lang="en-US" sz="3600" b="1" i="1" dirty="0" smtClean="0"/>
              <a:t>Army Professionals</a:t>
            </a:r>
            <a:endParaRPr lang="en-US" sz="3600" b="1" dirty="0"/>
          </a:p>
        </p:txBody>
      </p:sp>
      <p:sp>
        <p:nvSpPr>
          <p:cNvPr id="3" name="Content Placeholder 2"/>
          <p:cNvSpPr>
            <a:spLocks noGrp="1"/>
          </p:cNvSpPr>
          <p:nvPr>
            <p:ph idx="1"/>
          </p:nvPr>
        </p:nvSpPr>
        <p:spPr>
          <a:xfrm>
            <a:off x="228600" y="1687418"/>
            <a:ext cx="5257800" cy="2514600"/>
          </a:xfrm>
        </p:spPr>
        <p:txBody>
          <a:bodyPr>
            <a:normAutofit/>
          </a:bodyPr>
          <a:lstStyle/>
          <a:p>
            <a:pPr lvl="0"/>
            <a:r>
              <a:rPr lang="en-US" sz="2600" dirty="0" smtClean="0"/>
              <a:t>Seek to discover the truth, decide what is right (ethical, effective, efficient), demonstrate the </a:t>
            </a:r>
            <a:r>
              <a:rPr lang="en-US" sz="2600" i="1" dirty="0"/>
              <a:t>c</a:t>
            </a:r>
            <a:r>
              <a:rPr lang="en-US" sz="2600" i="1" dirty="0" smtClean="0"/>
              <a:t>haracter</a:t>
            </a:r>
            <a:r>
              <a:rPr lang="en-US" sz="2600" dirty="0" smtClean="0"/>
              <a:t>, </a:t>
            </a:r>
            <a:r>
              <a:rPr lang="en-US" sz="2600" i="1" dirty="0"/>
              <a:t>c</a:t>
            </a:r>
            <a:r>
              <a:rPr lang="en-US" sz="2600" i="1" dirty="0" smtClean="0"/>
              <a:t>ompetence</a:t>
            </a:r>
            <a:r>
              <a:rPr lang="en-US" sz="2600" dirty="0" smtClean="0"/>
              <a:t>, and </a:t>
            </a:r>
            <a:r>
              <a:rPr lang="en-US" sz="2600" i="1" dirty="0"/>
              <a:t>c</a:t>
            </a:r>
            <a:r>
              <a:rPr lang="en-US" sz="2600" i="1" dirty="0" smtClean="0"/>
              <a:t>ommitment</a:t>
            </a:r>
            <a:r>
              <a:rPr lang="en-US" sz="2600" dirty="0" smtClean="0"/>
              <a:t> to act accordingly. </a:t>
            </a:r>
          </a:p>
          <a:p>
            <a:endParaRPr lang="en-US" sz="2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1779" y="1716269"/>
            <a:ext cx="2910508" cy="1940945"/>
          </a:xfrm>
          <a:prstGeom prst="rect">
            <a:avLst/>
          </a:prstGeom>
          <a:ln>
            <a:noFill/>
          </a:ln>
          <a:effectLst>
            <a:outerShdw blurRad="190500" algn="tl" rotWithShape="0">
              <a:srgbClr val="000000">
                <a:alpha val="70000"/>
              </a:srgbClr>
            </a:outerShdw>
          </a:effectLst>
        </p:spPr>
      </p:pic>
      <p:sp>
        <p:nvSpPr>
          <p:cNvPr id="6" name="Content Placeholder 2"/>
          <p:cNvSpPr txBox="1">
            <a:spLocks/>
          </p:cNvSpPr>
          <p:nvPr/>
        </p:nvSpPr>
        <p:spPr>
          <a:xfrm>
            <a:off x="228600" y="3728978"/>
            <a:ext cx="8229600" cy="2667000"/>
          </a:xfrm>
          <a:prstGeom prst="rect">
            <a:avLst/>
          </a:prstGeom>
        </p:spPr>
        <p:txBody>
          <a:bodyPr vert="horz" lIns="91440" tIns="45720" rIns="91440" bIns="45720" rtlCol="0">
            <a:normAutofit/>
          </a:bodyPr>
          <a:lstStyle/>
          <a:p>
            <a:pPr marL="457200" indent="-457200">
              <a:buFont typeface="Arial" panose="020B0604020202020204" pitchFamily="34" charset="0"/>
              <a:buChar char="•"/>
            </a:pPr>
            <a:r>
              <a:rPr lang="en-US" sz="2600" dirty="0"/>
              <a:t>Contribute honorable service in the conduct of the mission, performance of duty, and all </a:t>
            </a:r>
            <a:r>
              <a:rPr lang="en-US" sz="2600" dirty="0" smtClean="0"/>
              <a:t>aspects of </a:t>
            </a:r>
            <a:r>
              <a:rPr lang="en-US" sz="2600" dirty="0"/>
              <a:t>life.</a:t>
            </a:r>
          </a:p>
          <a:p>
            <a:pPr marL="457200" indent="-457200">
              <a:buFont typeface="Arial" panose="020B0604020202020204" pitchFamily="34" charset="0"/>
              <a:buChar char="•"/>
            </a:pPr>
            <a:r>
              <a:rPr lang="en-US" sz="2600" dirty="0" smtClean="0"/>
              <a:t>Stand </a:t>
            </a:r>
            <a:r>
              <a:rPr lang="en-US" sz="2600" dirty="0"/>
              <a:t>Strong as stewards in maintaining the Army Profession by upholding the Army </a:t>
            </a:r>
            <a:r>
              <a:rPr lang="en-US" sz="2600" dirty="0" smtClean="0"/>
              <a:t>Ethic—prevent </a:t>
            </a:r>
            <a:r>
              <a:rPr lang="en-US" sz="2600" dirty="0"/>
              <a:t>misconduct and do what is right to stop unethical practices.</a:t>
            </a:r>
            <a:endParaRPr kumimoji="0" lang="en-US" sz="2600" b="0" i="0" u="none" strike="noStrike" kern="1200" cap="none" spc="0" normalizeH="0" baseline="0" noProof="0" dirty="0" smtClean="0">
              <a:ln>
                <a:noFill/>
              </a:ln>
              <a:solidFill>
                <a:schemeClr val="tx1"/>
              </a:solidFill>
              <a:effectLst/>
              <a:uLnTx/>
              <a:uFillTx/>
            </a:endParaRPr>
          </a:p>
        </p:txBody>
      </p:sp>
      <p:sp>
        <p:nvSpPr>
          <p:cNvPr id="8" name="Slide Number Placeholder 7"/>
          <p:cNvSpPr>
            <a:spLocks noGrp="1"/>
          </p:cNvSpPr>
          <p:nvPr>
            <p:ph type="sldNum" sz="quarter" idx="12"/>
          </p:nvPr>
        </p:nvSpPr>
        <p:spPr/>
        <p:txBody>
          <a:bodyPr/>
          <a:lstStyle/>
          <a:p>
            <a:fld id="{EB13B722-4B5A-4954-8F3C-B0CA2BB8EDF2}" type="slidenum">
              <a:rPr lang="en-US" smtClean="0"/>
              <a:pPr/>
              <a:t>14</a:t>
            </a:fld>
            <a:endParaRPr lang="en-US"/>
          </a:p>
        </p:txBody>
      </p:sp>
      <p:sp>
        <p:nvSpPr>
          <p:cNvPr id="10" name="Footer Placeholder 4"/>
          <p:cNvSpPr>
            <a:spLocks noGrp="1"/>
          </p:cNvSpPr>
          <p:nvPr>
            <p:ph type="ftr" sz="quarter" idx="11"/>
          </p:nvPr>
        </p:nvSpPr>
        <p:spPr/>
        <p:txBody>
          <a:bodyPr/>
          <a:lstStyle/>
          <a:p>
            <a:r>
              <a:rPr lang="en-US" dirty="0" smtClean="0"/>
              <a:t>Ref: ADRP 1; 2-29</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cs typeface="Times New Roman" pitchFamily="18" charset="0"/>
              </a:rPr>
              <a:t>Learning Outcomes Review</a:t>
            </a:r>
            <a:endParaRPr lang="en-US" sz="3600" b="1" dirty="0">
              <a:cs typeface="Times New Roman" pitchFamily="18"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a:t>Develop an understanding of the Army Ethic and its relation to </a:t>
            </a:r>
            <a:r>
              <a:rPr lang="en-US" sz="2800" i="1" dirty="0"/>
              <a:t>Why We Serve</a:t>
            </a:r>
            <a:r>
              <a:rPr lang="en-US" sz="2800" dirty="0"/>
              <a:t>.</a:t>
            </a:r>
          </a:p>
          <a:p>
            <a:r>
              <a:rPr lang="en-US" sz="2800" dirty="0"/>
              <a:t>Develop an understanding of the Army Profession’s shared identity, roles, and moral principles – </a:t>
            </a:r>
            <a:r>
              <a:rPr lang="en-US" sz="2800" i="1" dirty="0"/>
              <a:t>How We Serve</a:t>
            </a:r>
            <a:r>
              <a:rPr lang="en-US" sz="2800" dirty="0"/>
              <a:t>. </a:t>
            </a:r>
          </a:p>
          <a:p>
            <a:r>
              <a:rPr lang="en-US" sz="2800" dirty="0"/>
              <a:t>Explain why living the Army Ethic is important to develop mutual trust, internally and externally.</a:t>
            </a:r>
          </a:p>
          <a:p>
            <a:r>
              <a:rPr lang="en-US" sz="2800" dirty="0"/>
              <a:t>Apply the Army Ethic to the decisions and actions of Trusted Army Professionals. </a:t>
            </a:r>
          </a:p>
        </p:txBody>
      </p:sp>
      <p:sp>
        <p:nvSpPr>
          <p:cNvPr id="4" name="Slide Number Placeholder 3"/>
          <p:cNvSpPr>
            <a:spLocks noGrp="1"/>
          </p:cNvSpPr>
          <p:nvPr>
            <p:ph type="sldNum" sz="quarter" idx="12"/>
          </p:nvPr>
        </p:nvSpPr>
        <p:spPr/>
        <p:txBody>
          <a:bodyPr/>
          <a:lstStyle/>
          <a:p>
            <a:fld id="{EB13B722-4B5A-4954-8F3C-B0CA2BB8EDF2}" type="slidenum">
              <a:rPr lang="en-US" smtClean="0"/>
              <a:pPr/>
              <a:t>15</a:t>
            </a:fld>
            <a:endParaRPr lang="en-US"/>
          </a:p>
        </p:txBody>
      </p:sp>
      <p:sp>
        <p:nvSpPr>
          <p:cNvPr id="7" name="Footer Placeholder 4"/>
          <p:cNvSpPr>
            <a:spLocks noGrp="1"/>
          </p:cNvSpPr>
          <p:nvPr>
            <p:ph type="ftr" sz="quarter" idx="11"/>
          </p:nvPr>
        </p:nvSpPr>
        <p:spPr/>
        <p:txBody>
          <a:bodyPr/>
          <a:lstStyle/>
          <a:p>
            <a:r>
              <a:rPr lang="en-US" dirty="0" smtClean="0"/>
              <a:t>Ref: AE Info Paper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lliam.kuiper\AppData\Local\Microsoft\Windows\Temporary Internet Files\Content.Outlook\31UHHSS1\AAOP Theme Lesson Feedback.jpg"/>
          <p:cNvPicPr>
            <a:picLocks noChangeAspect="1" noChangeArrowheads="1"/>
          </p:cNvPicPr>
          <p:nvPr/>
        </p:nvPicPr>
        <p:blipFill>
          <a:blip r:embed="rId3" cstate="print"/>
          <a:srcRect/>
          <a:stretch>
            <a:fillRect/>
          </a:stretch>
        </p:blipFill>
        <p:spPr bwMode="auto">
          <a:xfrm>
            <a:off x="4798542" y="914400"/>
            <a:ext cx="3352800" cy="3352800"/>
          </a:xfrm>
          <a:prstGeom prst="rect">
            <a:avLst/>
          </a:prstGeom>
          <a:noFill/>
        </p:spPr>
      </p:pic>
      <p:sp>
        <p:nvSpPr>
          <p:cNvPr id="5" name="TextBox 4"/>
          <p:cNvSpPr txBox="1"/>
          <p:nvPr/>
        </p:nvSpPr>
        <p:spPr>
          <a:xfrm>
            <a:off x="381000" y="609600"/>
            <a:ext cx="3886200" cy="5693866"/>
          </a:xfrm>
          <a:prstGeom prst="rect">
            <a:avLst/>
          </a:prstGeom>
          <a:noFill/>
        </p:spPr>
        <p:txBody>
          <a:bodyPr wrap="square" rtlCol="0">
            <a:spAutoFit/>
          </a:bodyPr>
          <a:lstStyle/>
          <a:p>
            <a:pPr algn="ctr"/>
            <a:r>
              <a:rPr lang="en-US" sz="2800" b="1" dirty="0" smtClean="0"/>
              <a:t>Your feedback is important for Strengthening the Army Profession!!   </a:t>
            </a:r>
          </a:p>
          <a:p>
            <a:pPr algn="ctr"/>
            <a:endParaRPr lang="en-US" sz="2800" dirty="0"/>
          </a:p>
          <a:p>
            <a:pPr algn="ctr"/>
            <a:r>
              <a:rPr lang="en-US" sz="2800" dirty="0" smtClean="0"/>
              <a:t>This Quick Reference Code can be smart-phone-scanned, or the link below it can be used to provide feedback on this America’s Army – Our Profession learning session.</a:t>
            </a:r>
            <a:endParaRPr lang="en-US" dirty="0"/>
          </a:p>
        </p:txBody>
      </p:sp>
      <p:sp>
        <p:nvSpPr>
          <p:cNvPr id="6" name="TextBox 5"/>
          <p:cNvSpPr txBox="1"/>
          <p:nvPr/>
        </p:nvSpPr>
        <p:spPr>
          <a:xfrm>
            <a:off x="4343400" y="4800600"/>
            <a:ext cx="4343400" cy="369332"/>
          </a:xfrm>
          <a:prstGeom prst="rect">
            <a:avLst/>
          </a:prstGeom>
          <a:noFill/>
        </p:spPr>
        <p:txBody>
          <a:bodyPr wrap="square" rtlCol="0">
            <a:spAutoFit/>
          </a:bodyPr>
          <a:lstStyle/>
          <a:p>
            <a:pPr algn="ctr"/>
            <a:r>
              <a:rPr lang="en-US" dirty="0" smtClean="0">
                <a:solidFill>
                  <a:srgbClr val="0000FF"/>
                </a:solidFill>
                <a:hlinkClick r:id="rId4"/>
              </a:rPr>
              <a:t>http://cape.army.mil/aaopfeedback.html</a:t>
            </a:r>
            <a:endParaRPr lang="en-US" dirty="0">
              <a:solidFill>
                <a:srgbClr val="0000FF"/>
              </a:solidFill>
            </a:endParaRPr>
          </a:p>
        </p:txBody>
      </p:sp>
      <p:sp>
        <p:nvSpPr>
          <p:cNvPr id="7" name="Slide Number Placeholder 6"/>
          <p:cNvSpPr>
            <a:spLocks noGrp="1"/>
          </p:cNvSpPr>
          <p:nvPr>
            <p:ph type="sldNum" sz="quarter" idx="12"/>
          </p:nvPr>
        </p:nvSpPr>
        <p:spPr/>
        <p:txBody>
          <a:bodyPr/>
          <a:lstStyle/>
          <a:p>
            <a:fld id="{EB13B722-4B5A-4954-8F3C-B0CA2BB8EDF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518350" y="827690"/>
            <a:ext cx="4122050" cy="4651841"/>
          </a:xfrm>
          <a:prstGeom prst="rect">
            <a:avLst/>
          </a:prstGeom>
          <a:noFill/>
          <a:ln w="9525">
            <a:noFill/>
            <a:miter lim="800000"/>
            <a:headEnd/>
            <a:tailEnd/>
          </a:ln>
        </p:spPr>
      </p:pic>
      <p:sp>
        <p:nvSpPr>
          <p:cNvPr id="5" name="TextBox 4"/>
          <p:cNvSpPr txBox="1"/>
          <p:nvPr/>
        </p:nvSpPr>
        <p:spPr>
          <a:xfrm>
            <a:off x="1981200" y="164068"/>
            <a:ext cx="5181600" cy="523220"/>
          </a:xfrm>
          <a:prstGeom prst="rect">
            <a:avLst/>
          </a:prstGeom>
          <a:noFill/>
        </p:spPr>
        <p:txBody>
          <a:bodyPr wrap="square" rtlCol="0">
            <a:spAutoFit/>
          </a:bodyPr>
          <a:lstStyle/>
          <a:p>
            <a:pPr algn="ctr"/>
            <a:r>
              <a:rPr lang="en-US" sz="2800" b="1" dirty="0" smtClean="0">
                <a:latin typeface="+mj-lt"/>
                <a:cs typeface="Times New Roman" pitchFamily="18" charset="0"/>
              </a:rPr>
              <a:t>Visit us at </a:t>
            </a:r>
            <a:r>
              <a:rPr lang="en-US" sz="2800" dirty="0" smtClean="0">
                <a:latin typeface="+mj-lt"/>
                <a:cs typeface="Times New Roman" pitchFamily="18" charset="0"/>
                <a:hlinkClick r:id="rId4"/>
              </a:rPr>
              <a:t>http://cape.army.mil</a:t>
            </a:r>
            <a:endParaRPr lang="en-US" sz="2800" dirty="0">
              <a:latin typeface="+mj-lt"/>
              <a:cs typeface="Times New Roman" pitchFamily="18" charset="0"/>
            </a:endParaRPr>
          </a:p>
        </p:txBody>
      </p:sp>
      <p:sp>
        <p:nvSpPr>
          <p:cNvPr id="6" name="TextBox 5"/>
          <p:cNvSpPr txBox="1"/>
          <p:nvPr/>
        </p:nvSpPr>
        <p:spPr>
          <a:xfrm>
            <a:off x="1767590" y="5535120"/>
            <a:ext cx="5638800" cy="954107"/>
          </a:xfrm>
          <a:prstGeom prst="rect">
            <a:avLst/>
          </a:prstGeom>
          <a:noFill/>
        </p:spPr>
        <p:txBody>
          <a:bodyPr wrap="square" rtlCol="0">
            <a:spAutoFit/>
          </a:bodyPr>
          <a:lstStyle/>
          <a:p>
            <a:pPr algn="ctr"/>
            <a:r>
              <a:rPr lang="en-US" sz="2800" b="1" dirty="0" smtClean="0">
                <a:latin typeface="+mj-lt"/>
                <a:cs typeface="Times New Roman" pitchFamily="18" charset="0"/>
              </a:rPr>
              <a:t>Products and Materials for Development as Army Professionals</a:t>
            </a:r>
            <a:endParaRPr lang="en-US" sz="2800" b="1" dirty="0">
              <a:latin typeface="+mj-lt"/>
              <a:cs typeface="Times New Roman" pitchFamily="18" charset="0"/>
            </a:endParaRPr>
          </a:p>
        </p:txBody>
      </p:sp>
      <p:sp>
        <p:nvSpPr>
          <p:cNvPr id="7" name="Slide Number Placeholder 6"/>
          <p:cNvSpPr>
            <a:spLocks noGrp="1"/>
          </p:cNvSpPr>
          <p:nvPr>
            <p:ph type="sldNum" sz="quarter" idx="12"/>
          </p:nvPr>
        </p:nvSpPr>
        <p:spPr/>
        <p:txBody>
          <a:bodyPr/>
          <a:lstStyle/>
          <a:p>
            <a:fld id="{EB13B722-4B5A-4954-8F3C-B0CA2BB8EDF2}" type="slidenum">
              <a:rPr lang="en-US" smtClean="0"/>
              <a:pPr/>
              <a:t>17</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cs typeface="Times New Roman" pitchFamily="18" charset="0"/>
              </a:rPr>
              <a:t>Learning Outcomes</a:t>
            </a:r>
            <a:endParaRPr lang="en-US" sz="3600" b="1" dirty="0">
              <a:cs typeface="Times New Roman" pitchFamily="18"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Develop an understanding of the Army Ethic and its relation to </a:t>
            </a:r>
            <a:r>
              <a:rPr lang="en-US" sz="2800" i="1" dirty="0" smtClean="0"/>
              <a:t>Why We Serve</a:t>
            </a:r>
            <a:r>
              <a:rPr lang="en-US" sz="2800" dirty="0" smtClean="0"/>
              <a:t>.</a:t>
            </a:r>
            <a:endParaRPr lang="en-US" sz="2800" dirty="0"/>
          </a:p>
          <a:p>
            <a:r>
              <a:rPr lang="en-US" sz="2800" dirty="0" smtClean="0"/>
              <a:t>Develop an understanding of the Army Profession’s shared identity, roles, and moral principles – </a:t>
            </a:r>
            <a:r>
              <a:rPr lang="en-US" sz="2800" i="1" dirty="0" smtClean="0"/>
              <a:t>How We Serve</a:t>
            </a:r>
            <a:r>
              <a:rPr lang="en-US" sz="2800" dirty="0" smtClean="0"/>
              <a:t>. </a:t>
            </a:r>
            <a:endParaRPr lang="en-US" sz="2800" dirty="0"/>
          </a:p>
          <a:p>
            <a:r>
              <a:rPr lang="en-US" sz="2800" dirty="0" smtClean="0"/>
              <a:t>Explain why living the Army Ethic is important to develop mutual trust, internally and externally.</a:t>
            </a:r>
          </a:p>
          <a:p>
            <a:r>
              <a:rPr lang="en-US" sz="2800" dirty="0" smtClean="0"/>
              <a:t>Apply the Army Ethic to the decisions and actions of Trusted Army Professionals. </a:t>
            </a:r>
            <a:endParaRPr lang="en-US" sz="2800" dirty="0"/>
          </a:p>
        </p:txBody>
      </p:sp>
      <p:sp>
        <p:nvSpPr>
          <p:cNvPr id="4" name="Slide Number Placeholder 3"/>
          <p:cNvSpPr>
            <a:spLocks noGrp="1"/>
          </p:cNvSpPr>
          <p:nvPr>
            <p:ph type="sldNum" sz="quarter" idx="12"/>
          </p:nvPr>
        </p:nvSpPr>
        <p:spPr/>
        <p:txBody>
          <a:bodyPr/>
          <a:lstStyle/>
          <a:p>
            <a:fld id="{EB13B722-4B5A-4954-8F3C-B0CA2BB8EDF2}" type="slidenum">
              <a:rPr lang="en-US" smtClean="0"/>
              <a:pPr/>
              <a:t>2</a:t>
            </a:fld>
            <a:endParaRPr lang="en-US"/>
          </a:p>
        </p:txBody>
      </p:sp>
      <p:sp>
        <p:nvSpPr>
          <p:cNvPr id="7" name="Footer Placeholder 4"/>
          <p:cNvSpPr>
            <a:spLocks noGrp="1"/>
          </p:cNvSpPr>
          <p:nvPr>
            <p:ph type="ftr" sz="quarter" idx="11"/>
          </p:nvPr>
        </p:nvSpPr>
        <p:spPr/>
        <p:txBody>
          <a:bodyPr/>
          <a:lstStyle/>
          <a:p>
            <a:r>
              <a:rPr lang="en-US" dirty="0" smtClean="0"/>
              <a:t>Ref: AE Info Paper</a:t>
            </a:r>
            <a:endParaRPr lang="en-US" dirty="0"/>
          </a:p>
        </p:txBody>
      </p:sp>
    </p:spTree>
    <p:extLst>
      <p:ext uri="{BB962C8B-B14F-4D97-AF65-F5344CB8AC3E}">
        <p14:creationId xmlns:p14="http://schemas.microsoft.com/office/powerpoint/2010/main" val="850686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Autofit/>
          </a:bodyPr>
          <a:lstStyle/>
          <a:p>
            <a:pPr marL="0" lvl="0" indent="0">
              <a:buNone/>
            </a:pPr>
            <a:endParaRPr lang="en-US" sz="2000" dirty="0" smtClean="0"/>
          </a:p>
          <a:p>
            <a:pPr lvl="0"/>
            <a:r>
              <a:rPr lang="en-US" sz="2000" dirty="0" smtClean="0"/>
              <a:t>Explains </a:t>
            </a:r>
            <a:r>
              <a:rPr lang="en-US" sz="2000" dirty="0"/>
              <a:t>the nature of honorable service in accomplishment of the </a:t>
            </a:r>
            <a:r>
              <a:rPr lang="en-US" sz="2000" dirty="0" smtClean="0"/>
              <a:t>mission, </a:t>
            </a:r>
            <a:r>
              <a:rPr lang="en-US" sz="2000" dirty="0"/>
              <a:t>performance of </a:t>
            </a:r>
            <a:r>
              <a:rPr lang="en-US" sz="2000" dirty="0" smtClean="0"/>
              <a:t>duty, and all aspects of life. </a:t>
            </a:r>
          </a:p>
          <a:p>
            <a:pPr lvl="0"/>
            <a:endParaRPr lang="en-US" sz="2000" dirty="0"/>
          </a:p>
          <a:p>
            <a:pPr lvl="0"/>
            <a:r>
              <a:rPr lang="en-US" sz="2000" dirty="0"/>
              <a:t>Guides the Army Profession in the ethical design, generation, support, and application of </a:t>
            </a:r>
            <a:r>
              <a:rPr lang="en-US" sz="2000" dirty="0" err="1"/>
              <a:t>landpower</a:t>
            </a:r>
            <a:r>
              <a:rPr lang="en-US" sz="2000" dirty="0"/>
              <a:t>. </a:t>
            </a:r>
            <a:endParaRPr lang="en-US" sz="2000" dirty="0" smtClean="0"/>
          </a:p>
          <a:p>
            <a:pPr lvl="0"/>
            <a:endParaRPr lang="en-US" sz="2000" dirty="0"/>
          </a:p>
          <a:p>
            <a:pPr lvl="0"/>
            <a:r>
              <a:rPr lang="en-US" sz="2000" dirty="0"/>
              <a:t>Establishes the standard and expectation for all to serve as Stewards of the Army Profession. </a:t>
            </a:r>
            <a:endParaRPr lang="en-US" sz="2000" dirty="0" smtClean="0"/>
          </a:p>
          <a:p>
            <a:pPr lvl="0"/>
            <a:endParaRPr lang="en-US" sz="2000" dirty="0"/>
          </a:p>
          <a:p>
            <a:pPr lvl="0"/>
            <a:r>
              <a:rPr lang="en-US" sz="2000" dirty="0"/>
              <a:t>Inspires and motivates the conduct of Soldiers and Army Civilians who are bound together in common, moral purpose. </a:t>
            </a:r>
            <a:endParaRPr lang="en-US" sz="2000" dirty="0" smtClean="0"/>
          </a:p>
          <a:p>
            <a:pPr lvl="0"/>
            <a:endParaRPr lang="en-US" sz="2000" dirty="0"/>
          </a:p>
          <a:p>
            <a:r>
              <a:rPr lang="en-US" sz="2000" dirty="0"/>
              <a:t>Expresses the standard and expectation for all of us to make right decisions and to take right actions. It is the heart of the Army and </a:t>
            </a:r>
            <a:r>
              <a:rPr lang="en-US" sz="2000" dirty="0" smtClean="0"/>
              <a:t>the inspiration for our </a:t>
            </a:r>
            <a:r>
              <a:rPr lang="en-US" sz="2000" dirty="0"/>
              <a:t>shared professional </a:t>
            </a:r>
            <a:r>
              <a:rPr lang="en-US" sz="2000" dirty="0" smtClean="0"/>
              <a:t>identity – </a:t>
            </a:r>
            <a:r>
              <a:rPr lang="en-US" sz="2000" i="1" dirty="0" smtClean="0"/>
              <a:t>Who We Are – Trusted Army Professionals</a:t>
            </a:r>
            <a:r>
              <a:rPr lang="en-US" sz="2000" dirty="0" smtClean="0"/>
              <a:t>.</a:t>
            </a:r>
            <a:endParaRPr lang="en-US" sz="2000" dirty="0"/>
          </a:p>
        </p:txBody>
      </p:sp>
      <p:sp>
        <p:nvSpPr>
          <p:cNvPr id="4" name="Footer Placeholder 3"/>
          <p:cNvSpPr>
            <a:spLocks noGrp="1"/>
          </p:cNvSpPr>
          <p:nvPr>
            <p:ph type="ftr" sz="quarter" idx="11"/>
          </p:nvPr>
        </p:nvSpPr>
        <p:spPr/>
        <p:txBody>
          <a:bodyPr/>
          <a:lstStyle/>
          <a:p>
            <a:r>
              <a:rPr lang="en-US" dirty="0" smtClean="0"/>
              <a:t>Ref: AE Info Paper and ADRP 1 </a:t>
            </a:r>
            <a:endParaRPr lang="en-US" dirty="0"/>
          </a:p>
        </p:txBody>
      </p:sp>
      <p:sp>
        <p:nvSpPr>
          <p:cNvPr id="5" name="Slide Number Placeholder 4"/>
          <p:cNvSpPr>
            <a:spLocks noGrp="1"/>
          </p:cNvSpPr>
          <p:nvPr>
            <p:ph type="sldNum" sz="quarter" idx="12"/>
          </p:nvPr>
        </p:nvSpPr>
        <p:spPr/>
        <p:txBody>
          <a:bodyPr/>
          <a:lstStyle/>
          <a:p>
            <a:fld id="{EB13B722-4B5A-4954-8F3C-B0CA2BB8EDF2}" type="slidenum">
              <a:rPr lang="en-US" smtClean="0"/>
              <a:pPr/>
              <a:t>3</a:t>
            </a:fld>
            <a:endParaRPr lang="en-US"/>
          </a:p>
        </p:txBody>
      </p:sp>
      <p:sp>
        <p:nvSpPr>
          <p:cNvPr id="6" name="Title 5"/>
          <p:cNvSpPr>
            <a:spLocks noGrp="1"/>
          </p:cNvSpPr>
          <p:nvPr>
            <p:ph type="title"/>
          </p:nvPr>
        </p:nvSpPr>
        <p:spPr>
          <a:xfrm>
            <a:off x="457200" y="0"/>
            <a:ext cx="8229600" cy="1143000"/>
          </a:xfrm>
        </p:spPr>
        <p:txBody>
          <a:bodyPr>
            <a:normAutofit/>
          </a:bodyPr>
          <a:lstStyle/>
          <a:p>
            <a:pPr lvl="0"/>
            <a:r>
              <a:rPr lang="en-US" b="1" i="1" dirty="0"/>
              <a:t>The Army Ethic</a:t>
            </a:r>
            <a:r>
              <a:rPr lang="en-US" b="1" i="1" dirty="0" smtClean="0"/>
              <a:t>….</a:t>
            </a:r>
            <a:endParaRPr lang="en-US" dirty="0"/>
          </a:p>
        </p:txBody>
      </p:sp>
    </p:spTree>
    <p:extLst>
      <p:ext uri="{BB962C8B-B14F-4D97-AF65-F5344CB8AC3E}">
        <p14:creationId xmlns:p14="http://schemas.microsoft.com/office/powerpoint/2010/main" val="3190268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13B722-4B5A-4954-8F3C-B0CA2BB8EDF2}" type="slidenum">
              <a:rPr lang="en-US" smtClean="0"/>
              <a:pPr/>
              <a:t>4</a:t>
            </a:fld>
            <a:endParaRPr lang="en-US"/>
          </a:p>
        </p:txBody>
      </p:sp>
      <p:sp>
        <p:nvSpPr>
          <p:cNvPr id="8" name="Footer Placeholder 7"/>
          <p:cNvSpPr>
            <a:spLocks noGrp="1"/>
          </p:cNvSpPr>
          <p:nvPr>
            <p:ph type="ftr" sz="quarter" idx="11"/>
          </p:nvPr>
        </p:nvSpPr>
        <p:spPr/>
        <p:txBody>
          <a:bodyPr/>
          <a:lstStyle/>
          <a:p>
            <a:r>
              <a:rPr lang="en-US" dirty="0" smtClean="0"/>
              <a:t>Theme Video</a:t>
            </a:r>
            <a:endParaRPr lang="en-US" dirty="0"/>
          </a:p>
        </p:txBody>
      </p:sp>
      <p:pic>
        <p:nvPicPr>
          <p:cNvPr id="7" name="Picture 2">
            <a:hlinkClick r:id="rId3"/>
          </p:cNvPr>
          <p:cNvPicPr>
            <a:picLocks noChangeAspect="1" noChangeArrowheads="1"/>
          </p:cNvPicPr>
          <p:nvPr/>
        </p:nvPicPr>
        <p:blipFill>
          <a:blip r:embed="rId4" cstate="print"/>
          <a:srcRect l="41476" t="2410" r="1596" b="3614"/>
          <a:stretch>
            <a:fillRect/>
          </a:stretch>
        </p:blipFill>
        <p:spPr bwMode="auto">
          <a:xfrm>
            <a:off x="533400" y="838200"/>
            <a:ext cx="8069386" cy="4495800"/>
          </a:xfrm>
          <a:prstGeom prst="rect">
            <a:avLst/>
          </a:prstGeom>
          <a:ln>
            <a:noFill/>
          </a:ln>
          <a:effectLst>
            <a:outerShdw blurRad="190500" algn="tl" rotWithShape="0">
              <a:srgbClr val="000000">
                <a:alpha val="70000"/>
              </a:srgbClr>
            </a:outerShdw>
          </a:effectLst>
        </p:spPr>
      </p:pic>
      <p:sp>
        <p:nvSpPr>
          <p:cNvPr id="9" name="TextBox 8"/>
          <p:cNvSpPr txBox="1"/>
          <p:nvPr/>
        </p:nvSpPr>
        <p:spPr>
          <a:xfrm>
            <a:off x="533400" y="5486400"/>
            <a:ext cx="8153400" cy="369332"/>
          </a:xfrm>
          <a:prstGeom prst="rect">
            <a:avLst/>
          </a:prstGeom>
          <a:noFill/>
        </p:spPr>
        <p:txBody>
          <a:bodyPr wrap="square" rtlCol="0">
            <a:spAutoFit/>
          </a:bodyPr>
          <a:lstStyle/>
          <a:p>
            <a:pPr algn="ctr"/>
            <a:r>
              <a:rPr lang="en-US" dirty="0" smtClean="0">
                <a:hlinkClick r:id="rId3"/>
              </a:rPr>
              <a:t>http://cape.army.mil/videos/living-the-army-ethic-why-and-how-we-serve</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We Serve</a:t>
            </a:r>
            <a:endParaRPr lang="en-US" sz="3600" b="1" dirty="0"/>
          </a:p>
        </p:txBody>
      </p:sp>
      <p:sp>
        <p:nvSpPr>
          <p:cNvPr id="4" name="TextBox 3"/>
          <p:cNvSpPr txBox="1"/>
          <p:nvPr/>
        </p:nvSpPr>
        <p:spPr>
          <a:xfrm>
            <a:off x="533400" y="1295400"/>
            <a:ext cx="7086600" cy="2893100"/>
          </a:xfrm>
          <a:prstGeom prst="rect">
            <a:avLst/>
          </a:prstGeom>
          <a:noFill/>
        </p:spPr>
        <p:txBody>
          <a:bodyPr wrap="square" rtlCol="0">
            <a:spAutoFit/>
          </a:bodyPr>
          <a:lstStyle/>
          <a:p>
            <a:r>
              <a:rPr lang="en-US" sz="2600" dirty="0" smtClean="0"/>
              <a:t>We </a:t>
            </a:r>
            <a:r>
              <a:rPr lang="en-US" sz="2600" dirty="0"/>
              <a:t>are committed to do our duty to contribute to the “common defense;” we share a love of country and our Army Family; we defend American values that frame the nation as expressed in the Declaration of Independence and the Constitution of the United States; and we serve “not to promote war, but to preserve peace</a:t>
            </a:r>
            <a:r>
              <a:rPr lang="en-US" sz="2600" dirty="0" smtClean="0"/>
              <a:t>.”</a:t>
            </a:r>
            <a:endParaRPr lang="en-US" sz="2600" dirty="0"/>
          </a:p>
        </p:txBody>
      </p:sp>
      <p:sp>
        <p:nvSpPr>
          <p:cNvPr id="5" name="Slide Number Placeholder 4"/>
          <p:cNvSpPr>
            <a:spLocks noGrp="1"/>
          </p:cNvSpPr>
          <p:nvPr>
            <p:ph type="sldNum" sz="quarter" idx="12"/>
          </p:nvPr>
        </p:nvSpPr>
        <p:spPr/>
        <p:txBody>
          <a:bodyPr/>
          <a:lstStyle/>
          <a:p>
            <a:fld id="{EB13B722-4B5A-4954-8F3C-B0CA2BB8EDF2}" type="slidenum">
              <a:rPr lang="en-US" smtClean="0"/>
              <a:pPr/>
              <a:t>5</a:t>
            </a:fld>
            <a:endParaRPr lang="en-US" dirty="0"/>
          </a:p>
        </p:txBody>
      </p:sp>
      <p:sp>
        <p:nvSpPr>
          <p:cNvPr id="7" name="TextBox 6"/>
          <p:cNvSpPr txBox="1"/>
          <p:nvPr/>
        </p:nvSpPr>
        <p:spPr>
          <a:xfrm>
            <a:off x="533400" y="4419600"/>
            <a:ext cx="7162800" cy="1292662"/>
          </a:xfrm>
          <a:prstGeom prst="rect">
            <a:avLst/>
          </a:prstGeom>
          <a:noFill/>
        </p:spPr>
        <p:txBody>
          <a:bodyPr wrap="square" rtlCol="0">
            <a:spAutoFit/>
          </a:bodyPr>
          <a:lstStyle/>
          <a:p>
            <a:pPr>
              <a:buFont typeface="Wingdings" pitchFamily="2" charset="2"/>
              <a:buChar char="Ø"/>
            </a:pPr>
            <a:r>
              <a:rPr lang="en-US" sz="2600" dirty="0"/>
              <a:t>Love of Country and Family</a:t>
            </a:r>
          </a:p>
          <a:p>
            <a:pPr>
              <a:buFont typeface="Wingdings" pitchFamily="2" charset="2"/>
              <a:buChar char="Ø"/>
            </a:pPr>
            <a:r>
              <a:rPr lang="en-US" sz="2600" dirty="0" smtClean="0"/>
              <a:t>Preserve the Peace – Prevent, Shape, Win</a:t>
            </a:r>
          </a:p>
          <a:p>
            <a:pPr>
              <a:buFont typeface="Wingdings" pitchFamily="2" charset="2"/>
              <a:buChar char="Ø"/>
            </a:pPr>
            <a:r>
              <a:rPr lang="en-US" sz="2600" dirty="0"/>
              <a:t>Defend the American People and </a:t>
            </a:r>
            <a:r>
              <a:rPr lang="en-US" sz="2600" dirty="0" smtClean="0"/>
              <a:t>Values</a:t>
            </a:r>
            <a:endParaRPr lang="en-US" sz="2600" dirty="0"/>
          </a:p>
        </p:txBody>
      </p:sp>
      <p:sp>
        <p:nvSpPr>
          <p:cNvPr id="9" name="Footer Placeholder 4"/>
          <p:cNvSpPr>
            <a:spLocks noGrp="1"/>
          </p:cNvSpPr>
          <p:nvPr>
            <p:ph type="ftr" sz="quarter" idx="11"/>
          </p:nvPr>
        </p:nvSpPr>
        <p:spPr/>
        <p:txBody>
          <a:bodyPr/>
          <a:lstStyle/>
          <a:p>
            <a:r>
              <a:rPr lang="en-US" dirty="0" smtClean="0"/>
              <a:t>Ref: AE Info Paper</a:t>
            </a:r>
            <a:endParaRPr lang="en-US"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300" y="4220947"/>
            <a:ext cx="2209800" cy="1223282"/>
          </a:xfrm>
          <a:prstGeom prst="rect">
            <a:avLst/>
          </a:prstGeom>
        </p:spPr>
      </p:pic>
      <p:sp>
        <p:nvSpPr>
          <p:cNvPr id="10" name="TextBox 9"/>
          <p:cNvSpPr txBox="1"/>
          <p:nvPr/>
        </p:nvSpPr>
        <p:spPr>
          <a:xfrm>
            <a:off x="6586696" y="5453824"/>
            <a:ext cx="2286139" cy="307777"/>
          </a:xfrm>
          <a:prstGeom prst="rect">
            <a:avLst/>
          </a:prstGeom>
          <a:noFill/>
        </p:spPr>
        <p:txBody>
          <a:bodyPr wrap="none" rtlCol="0">
            <a:spAutoFit/>
          </a:bodyPr>
          <a:lstStyle/>
          <a:p>
            <a:r>
              <a:rPr lang="en-US" sz="1400" dirty="0" smtClean="0">
                <a:hlinkClick r:id="rId3"/>
              </a:rPr>
              <a:t>“Serving as an Army Civilian”</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Why We Serve</a:t>
            </a:r>
            <a:endParaRPr lang="en-US" sz="3600" b="1" dirty="0"/>
          </a:p>
        </p:txBody>
      </p:sp>
      <p:sp>
        <p:nvSpPr>
          <p:cNvPr id="4" name="Slide Number Placeholder 3"/>
          <p:cNvSpPr>
            <a:spLocks noGrp="1"/>
          </p:cNvSpPr>
          <p:nvPr>
            <p:ph type="sldNum" sz="quarter" idx="12"/>
          </p:nvPr>
        </p:nvSpPr>
        <p:spPr/>
        <p:txBody>
          <a:bodyPr/>
          <a:lstStyle/>
          <a:p>
            <a:fld id="{EB13B722-4B5A-4954-8F3C-B0CA2BB8EDF2}" type="slidenum">
              <a:rPr lang="en-US" smtClean="0"/>
              <a:pPr/>
              <a:t>6</a:t>
            </a:fld>
            <a:endParaRPr lang="en-US"/>
          </a:p>
        </p:txBody>
      </p:sp>
      <p:sp>
        <p:nvSpPr>
          <p:cNvPr id="7" name="TextBox 6"/>
          <p:cNvSpPr txBox="1"/>
          <p:nvPr/>
        </p:nvSpPr>
        <p:spPr>
          <a:xfrm>
            <a:off x="2513135" y="4803547"/>
            <a:ext cx="4114800" cy="584775"/>
          </a:xfrm>
          <a:prstGeom prst="rect">
            <a:avLst/>
          </a:prstGeom>
          <a:noFill/>
        </p:spPr>
        <p:txBody>
          <a:bodyPr wrap="square" rtlCol="0">
            <a:spAutoFit/>
          </a:bodyPr>
          <a:lstStyle/>
          <a:p>
            <a:pPr algn="ctr"/>
            <a:r>
              <a:rPr lang="en-US" sz="3200" dirty="0" smtClean="0">
                <a:solidFill>
                  <a:schemeClr val="tx1">
                    <a:lumMod val="50000"/>
                    <a:lumOff val="50000"/>
                  </a:schemeClr>
                </a:solidFill>
                <a:hlinkClick r:id="rId3"/>
              </a:rPr>
              <a:t>“Serving Honorably”</a:t>
            </a:r>
            <a:endParaRPr lang="en-US" sz="3200" dirty="0" smtClean="0">
              <a:solidFill>
                <a:schemeClr val="tx1">
                  <a:lumMod val="50000"/>
                  <a:lumOff val="50000"/>
                </a:schemeClr>
              </a:solidFill>
            </a:endParaRPr>
          </a:p>
        </p:txBody>
      </p:sp>
      <p:sp>
        <p:nvSpPr>
          <p:cNvPr id="8" name="Footer Placeholder 7"/>
          <p:cNvSpPr>
            <a:spLocks noGrp="1"/>
          </p:cNvSpPr>
          <p:nvPr>
            <p:ph type="ftr" sz="quarter" idx="11"/>
          </p:nvPr>
        </p:nvSpPr>
        <p:spPr/>
        <p:txBody>
          <a:bodyPr/>
          <a:lstStyle/>
          <a:p>
            <a:r>
              <a:rPr lang="en-US" dirty="0" smtClean="0"/>
              <a:t>Video Case Study - CAPE Website: http://cape.army.mil/</a:t>
            </a:r>
            <a:endParaRPr lang="en-US"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550" y="2380840"/>
            <a:ext cx="4152900" cy="22989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smtClean="0"/>
              <a:t>Preserve the Peace – Prevent, Shape, Win </a:t>
            </a:r>
            <a:endParaRPr lang="en-US" sz="3600" b="1" dirty="0"/>
          </a:p>
        </p:txBody>
      </p:sp>
      <p:sp>
        <p:nvSpPr>
          <p:cNvPr id="3" name="Content Placeholder 2"/>
          <p:cNvSpPr>
            <a:spLocks noGrp="1"/>
          </p:cNvSpPr>
          <p:nvPr>
            <p:ph idx="1"/>
          </p:nvPr>
        </p:nvSpPr>
        <p:spPr>
          <a:xfrm>
            <a:off x="381000" y="1226460"/>
            <a:ext cx="5715000" cy="4800600"/>
          </a:xfrm>
        </p:spPr>
        <p:txBody>
          <a:bodyPr>
            <a:normAutofit/>
          </a:bodyPr>
          <a:lstStyle/>
          <a:p>
            <a:pPr marL="173038" indent="-173038">
              <a:buFont typeface="Wingdings" pitchFamily="2" charset="2"/>
              <a:buChar char="Ø"/>
            </a:pPr>
            <a:r>
              <a:rPr lang="en-US" sz="2400" dirty="0" smtClean="0"/>
              <a:t>  Prevent conflict by deterring potential</a:t>
            </a:r>
          </a:p>
          <a:p>
            <a:pPr marL="0" indent="0">
              <a:buNone/>
            </a:pPr>
            <a:r>
              <a:rPr lang="en-US" sz="2400" dirty="0" smtClean="0"/>
              <a:t>adversaries and assuring allies and partners.</a:t>
            </a:r>
          </a:p>
          <a:p>
            <a:pPr marL="173038" indent="-173038">
              <a:buFont typeface="Wingdings" pitchFamily="2" charset="2"/>
              <a:buChar char="Ø"/>
            </a:pPr>
            <a:r>
              <a:rPr lang="en-US" sz="2400" dirty="0" smtClean="0"/>
              <a:t>  Shape the strategic, operational and</a:t>
            </a:r>
          </a:p>
          <a:p>
            <a:pPr marL="0" indent="0">
              <a:buNone/>
            </a:pPr>
            <a:r>
              <a:rPr lang="en-US" sz="2400" dirty="0" smtClean="0"/>
              <a:t>tactical environment to ensure the U.S.</a:t>
            </a:r>
          </a:p>
          <a:p>
            <a:pPr marL="0" indent="0">
              <a:buNone/>
            </a:pPr>
            <a:r>
              <a:rPr lang="en-US" sz="2400" dirty="0" smtClean="0"/>
              <a:t>maintains an advantage prior to conflict.</a:t>
            </a:r>
          </a:p>
          <a:p>
            <a:pPr marL="173038" indent="-173038">
              <a:buFont typeface="Wingdings" pitchFamily="2" charset="2"/>
              <a:buChar char="Ø"/>
            </a:pPr>
            <a:r>
              <a:rPr lang="en-US" sz="2400" dirty="0"/>
              <a:t> </a:t>
            </a:r>
            <a:r>
              <a:rPr lang="en-US" sz="2400" dirty="0" smtClean="0"/>
              <a:t>Win quickly and decisively in the event</a:t>
            </a:r>
          </a:p>
          <a:p>
            <a:pPr marL="0" indent="0">
              <a:buNone/>
            </a:pPr>
            <a:r>
              <a:rPr lang="en-US" sz="2400" dirty="0" smtClean="0"/>
              <a:t>of conflict. </a:t>
            </a:r>
          </a:p>
          <a:p>
            <a:pPr marL="173038" indent="-173038">
              <a:buNone/>
            </a:pPr>
            <a:endParaRPr lang="en-US" sz="2400" dirty="0" smtClean="0"/>
          </a:p>
          <a:p>
            <a:pPr marL="173038" indent="-173038">
              <a:buNone/>
            </a:pPr>
            <a:r>
              <a:rPr lang="en-US" sz="2400" b="1" dirty="0"/>
              <a:t>	</a:t>
            </a:r>
            <a:r>
              <a:rPr lang="en-US" sz="2400" b="1" dirty="0" smtClean="0"/>
              <a:t>				</a:t>
            </a:r>
            <a:endParaRPr lang="en-US" sz="2400" b="1" dirty="0"/>
          </a:p>
        </p:txBody>
      </p:sp>
      <p:sp>
        <p:nvSpPr>
          <p:cNvPr id="5" name="Slide Number Placeholder 4"/>
          <p:cNvSpPr>
            <a:spLocks noGrp="1"/>
          </p:cNvSpPr>
          <p:nvPr>
            <p:ph type="sldNum" sz="quarter" idx="12"/>
          </p:nvPr>
        </p:nvSpPr>
        <p:spPr/>
        <p:txBody>
          <a:bodyPr/>
          <a:lstStyle/>
          <a:p>
            <a:fld id="{EB13B722-4B5A-4954-8F3C-B0CA2BB8EDF2}" type="slidenum">
              <a:rPr lang="en-US" smtClean="0"/>
              <a:pPr/>
              <a:t>7</a:t>
            </a:fld>
            <a:endParaRPr lang="en-US" dirty="0"/>
          </a:p>
        </p:txBody>
      </p:sp>
      <p:sp>
        <p:nvSpPr>
          <p:cNvPr id="7" name="Footer Placeholder 6"/>
          <p:cNvSpPr>
            <a:spLocks noGrp="1"/>
          </p:cNvSpPr>
          <p:nvPr>
            <p:ph type="ftr" sz="quarter" idx="11"/>
          </p:nvPr>
        </p:nvSpPr>
        <p:spPr/>
        <p:txBody>
          <a:bodyPr/>
          <a:lstStyle/>
          <a:p>
            <a:r>
              <a:rPr lang="en-US" b="1" dirty="0" smtClean="0"/>
              <a:t>Ref: The Army Vision 2015-2025</a:t>
            </a:r>
          </a:p>
          <a:p>
            <a:r>
              <a:rPr lang="en-US" b="1" dirty="0" smtClean="0"/>
              <a:t>Strategic Advantage in a Complex World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191000"/>
            <a:ext cx="3767185" cy="2140064"/>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167676"/>
            <a:ext cx="2902680" cy="185499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Defend American People and Values</a:t>
            </a:r>
            <a:endParaRPr lang="en-US" sz="3600" dirty="0"/>
          </a:p>
        </p:txBody>
      </p:sp>
      <p:sp>
        <p:nvSpPr>
          <p:cNvPr id="3" name="Content Placeholder 2"/>
          <p:cNvSpPr>
            <a:spLocks noGrp="1"/>
          </p:cNvSpPr>
          <p:nvPr>
            <p:ph idx="1"/>
          </p:nvPr>
        </p:nvSpPr>
        <p:spPr>
          <a:xfrm>
            <a:off x="550890" y="1371600"/>
            <a:ext cx="5486400" cy="3200400"/>
          </a:xfrm>
        </p:spPr>
        <p:txBody>
          <a:bodyPr>
            <a:noAutofit/>
          </a:bodyPr>
          <a:lstStyle/>
          <a:p>
            <a:pPr marL="290513" lvl="1" indent="-290513">
              <a:buFont typeface="Wingdings" pitchFamily="2" charset="2"/>
              <a:buChar char="§"/>
            </a:pPr>
            <a:r>
              <a:rPr lang="en-US" sz="2400" dirty="0" smtClean="0"/>
              <a:t>The collective right of the American people to independence and political sovereignty is the moral basis for the Army mission.</a:t>
            </a:r>
          </a:p>
          <a:p>
            <a:pPr marL="290513" lvl="1" indent="-290513">
              <a:buFont typeface="Wingdings" pitchFamily="2" charset="2"/>
              <a:buChar char="§"/>
            </a:pPr>
            <a:r>
              <a:rPr lang="en-US" sz="2400" dirty="0" smtClean="0"/>
              <a:t>Protecting our collective right is the service the Army Profession provides for our society. </a:t>
            </a:r>
          </a:p>
        </p:txBody>
      </p:sp>
      <p:sp>
        <p:nvSpPr>
          <p:cNvPr id="4" name="Slide Number Placeholder 3"/>
          <p:cNvSpPr>
            <a:spLocks noGrp="1"/>
          </p:cNvSpPr>
          <p:nvPr>
            <p:ph type="sldNum" sz="quarter" idx="12"/>
          </p:nvPr>
        </p:nvSpPr>
        <p:spPr/>
        <p:txBody>
          <a:bodyPr/>
          <a:lstStyle/>
          <a:p>
            <a:fld id="{EB13B722-4B5A-4954-8F3C-B0CA2BB8EDF2}" type="slidenum">
              <a:rPr lang="en-US" smtClean="0"/>
              <a:pPr/>
              <a:t>8</a:t>
            </a:fld>
            <a:endParaRPr lang="en-US" dirty="0"/>
          </a:p>
        </p:txBody>
      </p:sp>
      <p:pic>
        <p:nvPicPr>
          <p:cNvPr id="6" name="Picture 5" descr="http://www.fifeanddrum.army.mil/images/TLT_2.jpg"/>
          <p:cNvPicPr>
            <a:picLocks noChangeAspect="1" noChangeArrowheads="1"/>
          </p:cNvPicPr>
          <p:nvPr/>
        </p:nvPicPr>
        <p:blipFill>
          <a:blip r:embed="rId3" cstate="print"/>
          <a:srcRect/>
          <a:stretch>
            <a:fillRect/>
          </a:stretch>
        </p:blipFill>
        <p:spPr bwMode="auto">
          <a:xfrm>
            <a:off x="6269665" y="1371600"/>
            <a:ext cx="1807535" cy="2743200"/>
          </a:xfrm>
          <a:prstGeom prst="rect">
            <a:avLst/>
          </a:prstGeom>
          <a:ln>
            <a:noFill/>
          </a:ln>
          <a:effectLst>
            <a:outerShdw blurRad="190500" algn="tl" rotWithShape="0">
              <a:srgbClr val="000000">
                <a:alpha val="70000"/>
              </a:srgbClr>
            </a:outerShdw>
          </a:effectLst>
        </p:spPr>
      </p:pic>
      <p:sp>
        <p:nvSpPr>
          <p:cNvPr id="7" name="Content Placeholder 2"/>
          <p:cNvSpPr txBox="1">
            <a:spLocks/>
          </p:cNvSpPr>
          <p:nvPr/>
        </p:nvSpPr>
        <p:spPr>
          <a:xfrm>
            <a:off x="533400" y="4114800"/>
            <a:ext cx="8229600" cy="2057399"/>
          </a:xfrm>
          <a:prstGeom prst="rect">
            <a:avLst/>
          </a:prstGeom>
        </p:spPr>
        <p:txBody>
          <a:bodyPr vert="horz" lIns="91440" tIns="45720" rIns="91440" bIns="45720" rtlCol="0">
            <a:normAutofit/>
          </a:bodyPr>
          <a:lstStyle/>
          <a:p>
            <a:pPr marL="290513" lvl="1" indent="-290513">
              <a:spcBef>
                <a:spcPct val="20000"/>
              </a:spcBef>
              <a:buFont typeface="Wingdings" pitchFamily="2" charset="2"/>
              <a:buChar char="§"/>
              <a:defRPr/>
            </a:pPr>
            <a:r>
              <a:rPr lang="en-US" sz="2400" dirty="0"/>
              <a:t>We must not violate the rights of others or we violate our own ethic and erode trust and legitimacy</a:t>
            </a:r>
            <a:r>
              <a:rPr lang="en-US" sz="2400" dirty="0" smtClean="0"/>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90513" marR="0" lvl="1" indent="-290513"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Army mission, as directed by our civilian leaders,</a:t>
            </a:r>
            <a:r>
              <a:rPr kumimoji="0" lang="en-US" sz="2400" b="0" i="0" u="none" strike="noStrike" kern="1200" cap="none" spc="0" normalizeH="0" noProof="0" dirty="0" smtClean="0">
                <a:ln>
                  <a:noFill/>
                </a:ln>
                <a:solidFill>
                  <a:schemeClr val="tx1"/>
                </a:solidFill>
                <a:effectLst/>
                <a:uLnTx/>
                <a:uFillTx/>
                <a:latin typeface="+mn-lt"/>
                <a:ea typeface="+mn-ea"/>
                <a:cs typeface="+mn-cs"/>
              </a:rPr>
              <a:t> justifies the ethical application of </a:t>
            </a:r>
            <a:r>
              <a:rPr kumimoji="0" lang="en-US" sz="2400" b="0" i="0" u="none" strike="noStrike" kern="1200" cap="none" spc="0" normalizeH="0" noProof="0" dirty="0" err="1" smtClean="0">
                <a:ln>
                  <a:noFill/>
                </a:ln>
                <a:solidFill>
                  <a:schemeClr val="tx1"/>
                </a:solidFill>
                <a:effectLst/>
                <a:uLnTx/>
                <a:uFillTx/>
                <a:latin typeface="+mn-lt"/>
                <a:ea typeface="+mn-ea"/>
                <a:cs typeface="+mn-cs"/>
              </a:rPr>
              <a:t>landpower</a:t>
            </a:r>
            <a:r>
              <a:rPr kumimoji="0" lang="en-US" sz="2400" b="0" i="0" u="none" strike="noStrike" kern="1200" cap="none" spc="0" normalizeH="0" noProof="0" dirty="0" smtClean="0">
                <a:ln>
                  <a:noFill/>
                </a:ln>
                <a:solidFill>
                  <a:schemeClr val="tx1"/>
                </a:solidFill>
                <a:effectLst/>
                <a:uLnTx/>
                <a:uFillTx/>
                <a:latin typeface="+mn-lt"/>
                <a:ea typeface="+mn-ea"/>
                <a:cs typeface="+mn-cs"/>
              </a:rPr>
              <a:t>, which could result in taking the lives of others and placing our own lives at risk.</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r>
              <a:rPr lang="en-US" dirty="0" smtClean="0"/>
              <a:t>Ref: ADRP 1; 3-16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How We Serve </a:t>
            </a:r>
            <a:endParaRPr lang="en-US" sz="3600" b="1" dirty="0"/>
          </a:p>
        </p:txBody>
      </p:sp>
      <p:sp>
        <p:nvSpPr>
          <p:cNvPr id="5" name="TextBox 4"/>
          <p:cNvSpPr txBox="1"/>
          <p:nvPr/>
        </p:nvSpPr>
        <p:spPr>
          <a:xfrm>
            <a:off x="533400" y="1201062"/>
            <a:ext cx="8077200" cy="4616648"/>
          </a:xfrm>
          <a:prstGeom prst="rect">
            <a:avLst/>
          </a:prstGeom>
          <a:noFill/>
        </p:spPr>
        <p:txBody>
          <a:bodyPr wrap="square" rtlCol="0">
            <a:spAutoFit/>
          </a:bodyPr>
          <a:lstStyle/>
          <a:p>
            <a:pPr marL="231775" indent="-231775" algn="ctr"/>
            <a:r>
              <a:rPr lang="en-US" sz="2400" dirty="0" smtClean="0"/>
              <a:t>We </a:t>
            </a:r>
            <a:r>
              <a:rPr lang="en-US" sz="2400" dirty="0"/>
              <a:t>live by </a:t>
            </a:r>
            <a:r>
              <a:rPr lang="en-US" sz="2400" dirty="0" smtClean="0"/>
              <a:t>and uphold the </a:t>
            </a:r>
            <a:r>
              <a:rPr lang="en-US" sz="2400" dirty="0"/>
              <a:t>Army Ethic in the conduct of our </a:t>
            </a:r>
            <a:r>
              <a:rPr lang="en-US" sz="2400" dirty="0" smtClean="0"/>
              <a:t>mission</a:t>
            </a:r>
            <a:r>
              <a:rPr lang="en-US" sz="2400" dirty="0"/>
              <a:t>, </a:t>
            </a:r>
            <a:r>
              <a:rPr lang="en-US" sz="2400" dirty="0" smtClean="0"/>
              <a:t>performance </a:t>
            </a:r>
            <a:r>
              <a:rPr lang="en-US" sz="2400" dirty="0"/>
              <a:t>of our duty, and all aspects of our lives; and we practice the discipline of our military art and science, always striving for standards of </a:t>
            </a:r>
            <a:r>
              <a:rPr lang="en-US" sz="2400" dirty="0" smtClean="0"/>
              <a:t>excellence. </a:t>
            </a:r>
          </a:p>
          <a:p>
            <a:pPr marL="231775" lvl="0" indent="-231775" algn="ctr">
              <a:spcBef>
                <a:spcPts val="1200"/>
              </a:spcBef>
            </a:pPr>
            <a:r>
              <a:rPr lang="en-US" sz="2400" dirty="0" smtClean="0"/>
              <a:t>By our solemn oath, we voluntarily incur moral obligations inherent in the shared identity to which we aspire: </a:t>
            </a:r>
          </a:p>
          <a:p>
            <a:pPr marL="231775" lvl="0" indent="-231775" algn="ctr">
              <a:spcBef>
                <a:spcPts val="600"/>
              </a:spcBef>
            </a:pPr>
            <a:r>
              <a:rPr lang="en-US" sz="2400" b="1" i="1" dirty="0" smtClean="0"/>
              <a:t>Trusted Army Professional</a:t>
            </a:r>
          </a:p>
          <a:p>
            <a:pPr marL="231775" lvl="0" indent="-231775" algn="ctr">
              <a:spcBef>
                <a:spcPts val="1200"/>
              </a:spcBef>
            </a:pPr>
            <a:r>
              <a:rPr lang="en-US" sz="2400" dirty="0" smtClean="0"/>
              <a:t>with complementary roles as </a:t>
            </a:r>
          </a:p>
          <a:p>
            <a:pPr marL="231775" lvl="0" indent="-231775" algn="ctr"/>
            <a:r>
              <a:rPr lang="en-US" sz="2400" b="1" dirty="0" smtClean="0"/>
              <a:t>Honorable Servants</a:t>
            </a:r>
            <a:r>
              <a:rPr lang="en-US" sz="2400" dirty="0" smtClean="0"/>
              <a:t>, </a:t>
            </a:r>
          </a:p>
          <a:p>
            <a:pPr marL="231775" lvl="0" indent="-231775" algn="ctr"/>
            <a:r>
              <a:rPr lang="en-US" sz="2400" b="1" dirty="0" smtClean="0"/>
              <a:t>Army Experts</a:t>
            </a:r>
            <a:r>
              <a:rPr lang="en-US" sz="2400" dirty="0" smtClean="0"/>
              <a:t>, and </a:t>
            </a:r>
          </a:p>
          <a:p>
            <a:pPr marL="231775" lvl="0" indent="-231775" algn="ctr"/>
            <a:r>
              <a:rPr lang="en-US" sz="2400" b="1" dirty="0" smtClean="0"/>
              <a:t>Stewards of the Profession</a:t>
            </a:r>
          </a:p>
        </p:txBody>
      </p:sp>
      <p:sp>
        <p:nvSpPr>
          <p:cNvPr id="6" name="Slide Number Placeholder 5"/>
          <p:cNvSpPr>
            <a:spLocks noGrp="1"/>
          </p:cNvSpPr>
          <p:nvPr>
            <p:ph type="sldNum" sz="quarter" idx="12"/>
          </p:nvPr>
        </p:nvSpPr>
        <p:spPr/>
        <p:txBody>
          <a:bodyPr/>
          <a:lstStyle/>
          <a:p>
            <a:fld id="{EB13B722-4B5A-4954-8F3C-B0CA2BB8EDF2}" type="slidenum">
              <a:rPr lang="en-US" smtClean="0"/>
              <a:pPr/>
              <a:t>9</a:t>
            </a:fld>
            <a:endParaRPr lang="en-US"/>
          </a:p>
        </p:txBody>
      </p:sp>
      <p:pic>
        <p:nvPicPr>
          <p:cNvPr id="16386" name="Picture 2"/>
          <p:cNvPicPr>
            <a:picLocks noChangeAspect="1" noChangeArrowheads="1"/>
          </p:cNvPicPr>
          <p:nvPr/>
        </p:nvPicPr>
        <p:blipFill>
          <a:blip r:embed="rId3" cstate="print"/>
          <a:srcRect/>
          <a:stretch>
            <a:fillRect/>
          </a:stretch>
        </p:blipFill>
        <p:spPr bwMode="auto">
          <a:xfrm>
            <a:off x="7315200" y="30162"/>
            <a:ext cx="1763337" cy="1170900"/>
          </a:xfrm>
          <a:prstGeom prst="rect">
            <a:avLst/>
          </a:prstGeom>
          <a:ln>
            <a:noFill/>
          </a:ln>
          <a:effectLst>
            <a:outerShdw blurRad="190500" algn="tl" rotWithShape="0">
              <a:srgbClr val="000000">
                <a:alpha val="70000"/>
              </a:srgbClr>
            </a:outerShdw>
          </a:effectLst>
        </p:spPr>
      </p:pic>
      <p:pic>
        <p:nvPicPr>
          <p:cNvPr id="16387" name="Picture 3"/>
          <p:cNvPicPr>
            <a:picLocks noChangeAspect="1" noChangeArrowheads="1"/>
          </p:cNvPicPr>
          <p:nvPr/>
        </p:nvPicPr>
        <p:blipFill>
          <a:blip r:embed="rId4" cstate="print"/>
          <a:srcRect/>
          <a:stretch>
            <a:fillRect/>
          </a:stretch>
        </p:blipFill>
        <p:spPr bwMode="auto">
          <a:xfrm>
            <a:off x="435681" y="4164311"/>
            <a:ext cx="2068167" cy="1931689"/>
          </a:xfrm>
          <a:prstGeom prst="rect">
            <a:avLst/>
          </a:prstGeom>
          <a:ln>
            <a:noFill/>
          </a:ln>
          <a:effectLst>
            <a:outerShdw blurRad="190500" algn="tl" rotWithShape="0">
              <a:srgbClr val="000000">
                <a:alpha val="70000"/>
              </a:srgbClr>
            </a:outerShdw>
          </a:effectLst>
        </p:spPr>
      </p:pic>
      <p:sp>
        <p:nvSpPr>
          <p:cNvPr id="9" name="Footer Placeholder 4"/>
          <p:cNvSpPr>
            <a:spLocks noGrp="1"/>
          </p:cNvSpPr>
          <p:nvPr>
            <p:ph type="ftr" sz="quarter" idx="11"/>
          </p:nvPr>
        </p:nvSpPr>
        <p:spPr/>
        <p:txBody>
          <a:bodyPr/>
          <a:lstStyle/>
          <a:p>
            <a:r>
              <a:rPr lang="en-US" dirty="0" smtClean="0"/>
              <a:t>Ref: AE Info Paper</a:t>
            </a:r>
            <a:endParaRPr lang="en-US" dirty="0"/>
          </a:p>
        </p:txBody>
      </p:sp>
      <p:pic>
        <p:nvPicPr>
          <p:cNvPr id="10" name="Picture 9">
            <a:hlinkClick r:id="rId5"/>
          </p:cNvPr>
          <p:cNvPicPr>
            <a:picLocks noChangeAspect="1"/>
          </p:cNvPicPr>
          <p:nvPr/>
        </p:nvPicPr>
        <p:blipFill>
          <a:blip r:embed="rId6"/>
          <a:stretch>
            <a:fillRect/>
          </a:stretch>
        </p:blipFill>
        <p:spPr>
          <a:xfrm>
            <a:off x="6640152" y="4164880"/>
            <a:ext cx="2068167" cy="193112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6553200" y="6113229"/>
            <a:ext cx="2292807" cy="276999"/>
          </a:xfrm>
          <a:prstGeom prst="rect">
            <a:avLst/>
          </a:prstGeom>
          <a:noFill/>
        </p:spPr>
        <p:txBody>
          <a:bodyPr wrap="none" rtlCol="0">
            <a:spAutoFit/>
          </a:bodyPr>
          <a:lstStyle/>
          <a:p>
            <a:r>
              <a:rPr lang="en-US" sz="1200" dirty="0" smtClean="0">
                <a:hlinkClick r:id="rId5"/>
              </a:rPr>
              <a:t>“Serving as an Army Professional”</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E4"/>
      </a:hlink>
      <a:folHlink>
        <a:srgbClr val="0050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4274</TotalTime>
  <Words>4444</Words>
  <Application>Microsoft Office PowerPoint</Application>
  <PresentationFormat>On-screen Show (4:3)</PresentationFormat>
  <Paragraphs>289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PowerPoint Presentation</vt:lpstr>
      <vt:lpstr>Learning Outcomes</vt:lpstr>
      <vt:lpstr>The Army Ethic….</vt:lpstr>
      <vt:lpstr>PowerPoint Presentation</vt:lpstr>
      <vt:lpstr>Why We Serve</vt:lpstr>
      <vt:lpstr>Why We Serve</vt:lpstr>
      <vt:lpstr>Preserve the Peace – Prevent, Shape, Win </vt:lpstr>
      <vt:lpstr>Defend American People and Values</vt:lpstr>
      <vt:lpstr>How We Serve </vt:lpstr>
      <vt:lpstr>PowerPoint Presentation</vt:lpstr>
      <vt:lpstr>Honorable Servants of the Nation – Professionals of Character</vt:lpstr>
      <vt:lpstr>Army Experts –  Competent Professionals</vt:lpstr>
      <vt:lpstr>Stewards of the Army Profession – Committed Professionals</vt:lpstr>
      <vt:lpstr>Expectations for  Army Professionals</vt:lpstr>
      <vt:lpstr>Learning Outcomes Review</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15 Web Products</dc:title>
  <dc:creator>william.kuiper</dc:creator>
  <cp:lastModifiedBy>CAPE</cp:lastModifiedBy>
  <cp:revision>234</cp:revision>
  <cp:lastPrinted>2015-11-12T15:46:12Z</cp:lastPrinted>
  <dcterms:created xsi:type="dcterms:W3CDTF">2014-07-15T19:44:17Z</dcterms:created>
  <dcterms:modified xsi:type="dcterms:W3CDTF">2015-12-21T16:10:48Z</dcterms:modified>
</cp:coreProperties>
</file>