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8"/>
  </p:notesMasterIdLst>
  <p:sldIdLst>
    <p:sldId id="332" r:id="rId2"/>
    <p:sldId id="331" r:id="rId3"/>
    <p:sldId id="330" r:id="rId4"/>
    <p:sldId id="319" r:id="rId5"/>
    <p:sldId id="337" r:id="rId6"/>
    <p:sldId id="336" r:id="rId7"/>
    <p:sldId id="340" r:id="rId8"/>
    <p:sldId id="333" r:id="rId9"/>
    <p:sldId id="334" r:id="rId10"/>
    <p:sldId id="329" r:id="rId11"/>
    <p:sldId id="327" r:id="rId12"/>
    <p:sldId id="321" r:id="rId13"/>
    <p:sldId id="323" r:id="rId14"/>
    <p:sldId id="338" r:id="rId15"/>
    <p:sldId id="341" r:id="rId16"/>
    <p:sldId id="339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79747"/>
    <a:srgbClr val="F89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54926" autoAdjust="0"/>
  </p:normalViewPr>
  <p:slideViewPr>
    <p:cSldViewPr showGuides="1">
      <p:cViewPr varScale="1">
        <p:scale>
          <a:sx n="63" d="100"/>
          <a:sy n="63" d="100"/>
        </p:scale>
        <p:origin x="29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F3F0451-7071-43A0-9F77-09E453AF3B92}" type="datetimeFigureOut">
              <a:rPr lang="en-US"/>
              <a:pPr>
                <a:defRPr/>
              </a:pPr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66B5FE0-7DBD-47EB-B8E9-CF38ADFCD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26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YTwCE9msv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B5FE0-7DBD-47EB-B8E9-CF38ADFCD75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46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B5FE0-7DBD-47EB-B8E9-CF38ADFCD75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55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B5FE0-7DBD-47EB-B8E9-CF38ADFCD75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41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B5FE0-7DBD-47EB-B8E9-CF38ADFCD75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8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B5FE0-7DBD-47EB-B8E9-CF38ADFCD75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38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B5FE0-7DBD-47EB-B8E9-CF38ADFCD75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23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B5FE0-7DBD-47EB-B8E9-CF38ADFCD75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25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B5FE0-7DBD-47EB-B8E9-CF38ADFCD75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41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9F08E-F203-463D-9CB4-999D28E6A2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9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Play</a:t>
            </a:r>
            <a:r>
              <a:rPr lang="en-US" baseline="0" dirty="0" smtClean="0"/>
              <a:t> the video from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https://www.youtube.com/watch?v=XYTwCE9msvY</a:t>
            </a:r>
            <a:endParaRPr lang="en-US" baseline="0" dirty="0" smtClean="0"/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 2:26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if Team Building was a Matter of Life and Death?</a:t>
            </a:r>
          </a:p>
          <a:p>
            <a:endParaRPr lang="en-US" dirty="0" smtClean="0"/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accurate was the team leader’s assessment of the team? 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B5FE0-7DBD-47EB-B8E9-CF38ADFCD75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38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B5FE0-7DBD-47EB-B8E9-CF38ADFCD75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73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dirty="0" smtClean="0">
              <a:effectLst/>
            </a:endParaRPr>
          </a:p>
          <a:p>
            <a:pPr fontAlgn="base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B5FE0-7DBD-47EB-B8E9-CF38ADFCD75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7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B5FE0-7DBD-47EB-B8E9-CF38ADFCD75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51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pPr fontAlgn="base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B5FE0-7DBD-47EB-B8E9-CF38ADFCD75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45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B5FE0-7DBD-47EB-B8E9-CF38ADFCD7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88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4D13D-59D4-4A42-BB20-2B8A54919E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6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2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904D053-995A-4706-B7D3-1317D2F6FD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A532035-FA2A-486A-88B7-C7D68F19A6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421" y="685800"/>
            <a:ext cx="8823159" cy="55626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638B4F3-2FA0-4188-98C1-06BC84D177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4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565" y="830140"/>
            <a:ext cx="8686800" cy="566928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99500" y="6488113"/>
            <a:ext cx="44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788" b="1" smtClean="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8240C20-329E-4D33-975A-D91ADEDABF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77784"/>
            <a:ext cx="4038600" cy="566928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77784"/>
            <a:ext cx="4038600" cy="566928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4E56107-DD26-4BDA-977A-71CAF6C672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1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572000" y="877888"/>
            <a:ext cx="0" cy="5486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D79AFBD-AB21-4610-8F3E-2B51780DEE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57200" y="3530600"/>
            <a:ext cx="82296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284BCA8-B75E-479C-87DB-60BFA24F6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626A56A-5644-435A-BC66-B02B51BB7A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7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F462875-A24C-43E5-AE39-87F2E10319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739" indent="0">
              <a:buNone/>
              <a:defRPr sz="1500" b="1"/>
            </a:lvl2pPr>
            <a:lvl3pPr marL="685478" indent="0">
              <a:buNone/>
              <a:defRPr sz="1350" b="1"/>
            </a:lvl3pPr>
            <a:lvl4pPr marL="1028214" indent="0">
              <a:buNone/>
              <a:defRPr sz="1200" b="1"/>
            </a:lvl4pPr>
            <a:lvl5pPr marL="1370955" indent="0">
              <a:buNone/>
              <a:defRPr sz="1200" b="1"/>
            </a:lvl5pPr>
            <a:lvl6pPr marL="1713695" indent="0">
              <a:buNone/>
              <a:defRPr sz="1200" b="1"/>
            </a:lvl6pPr>
            <a:lvl7pPr marL="2056433" indent="0">
              <a:buNone/>
              <a:defRPr sz="1200" b="1"/>
            </a:lvl7pPr>
            <a:lvl8pPr marL="2399171" indent="0">
              <a:buNone/>
              <a:defRPr sz="1200" b="1"/>
            </a:lvl8pPr>
            <a:lvl9pPr marL="2741909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739" indent="0">
              <a:buNone/>
              <a:defRPr sz="1500" b="1"/>
            </a:lvl2pPr>
            <a:lvl3pPr marL="685478" indent="0">
              <a:buNone/>
              <a:defRPr sz="1350" b="1"/>
            </a:lvl3pPr>
            <a:lvl4pPr marL="1028214" indent="0">
              <a:buNone/>
              <a:defRPr sz="1200" b="1"/>
            </a:lvl4pPr>
            <a:lvl5pPr marL="1370955" indent="0">
              <a:buNone/>
              <a:defRPr sz="1200" b="1"/>
            </a:lvl5pPr>
            <a:lvl6pPr marL="1713695" indent="0">
              <a:buNone/>
              <a:defRPr sz="1200" b="1"/>
            </a:lvl6pPr>
            <a:lvl7pPr marL="2056433" indent="0">
              <a:buNone/>
              <a:defRPr sz="1200" b="1"/>
            </a:lvl7pPr>
            <a:lvl8pPr marL="2399171" indent="0">
              <a:buNone/>
              <a:defRPr sz="1200" b="1"/>
            </a:lvl8pPr>
            <a:lvl9pPr marL="2741909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0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FD56-5429-427F-B421-4F1D19A929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95C2-E087-40C5-B6EF-F6CF010B0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421" y="685800"/>
            <a:ext cx="8823159" cy="55626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A08BB75-9806-44C4-B36D-9467F914F4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565" y="830140"/>
            <a:ext cx="8686800" cy="566928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99500" y="6488113"/>
            <a:ext cx="44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788" b="1" smtClean="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C6EB22B-3B19-4446-9CC1-04468F2A33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4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77784"/>
            <a:ext cx="4038600" cy="566928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77784"/>
            <a:ext cx="4038600" cy="566928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8ECEB22-A184-4900-8B98-A34756EEA0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6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572000" y="877888"/>
            <a:ext cx="0" cy="5486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88D137A-1D74-4013-B59D-B7335D1ECC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72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57200" y="3530600"/>
            <a:ext cx="82296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1B76895-0840-4964-9A72-2A31ED233C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B68074F-21E5-48C2-9C78-01BA1BAE0D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D7FC58C-E676-4AEC-8EB5-7A21C2664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739" indent="0">
              <a:buNone/>
              <a:defRPr sz="1500" b="1"/>
            </a:lvl2pPr>
            <a:lvl3pPr marL="685478" indent="0">
              <a:buNone/>
              <a:defRPr sz="1350" b="1"/>
            </a:lvl3pPr>
            <a:lvl4pPr marL="1028214" indent="0">
              <a:buNone/>
              <a:defRPr sz="1200" b="1"/>
            </a:lvl4pPr>
            <a:lvl5pPr marL="1370955" indent="0">
              <a:buNone/>
              <a:defRPr sz="1200" b="1"/>
            </a:lvl5pPr>
            <a:lvl6pPr marL="1713695" indent="0">
              <a:buNone/>
              <a:defRPr sz="1200" b="1"/>
            </a:lvl6pPr>
            <a:lvl7pPr marL="2056433" indent="0">
              <a:buNone/>
              <a:defRPr sz="1200" b="1"/>
            </a:lvl7pPr>
            <a:lvl8pPr marL="2399171" indent="0">
              <a:buNone/>
              <a:defRPr sz="1200" b="1"/>
            </a:lvl8pPr>
            <a:lvl9pPr marL="2741909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739" indent="0">
              <a:buNone/>
              <a:defRPr sz="1500" b="1"/>
            </a:lvl2pPr>
            <a:lvl3pPr marL="685478" indent="0">
              <a:buNone/>
              <a:defRPr sz="1350" b="1"/>
            </a:lvl3pPr>
            <a:lvl4pPr marL="1028214" indent="0">
              <a:buNone/>
              <a:defRPr sz="1200" b="1"/>
            </a:lvl4pPr>
            <a:lvl5pPr marL="1370955" indent="0">
              <a:buNone/>
              <a:defRPr sz="1200" b="1"/>
            </a:lvl5pPr>
            <a:lvl6pPr marL="1713695" indent="0">
              <a:buNone/>
              <a:defRPr sz="1200" b="1"/>
            </a:lvl6pPr>
            <a:lvl7pPr marL="2056433" indent="0">
              <a:buNone/>
              <a:defRPr sz="1200" b="1"/>
            </a:lvl7pPr>
            <a:lvl8pPr marL="2399171" indent="0">
              <a:buNone/>
              <a:defRPr sz="1200" b="1"/>
            </a:lvl8pPr>
            <a:lvl9pPr marL="2741909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421" y="685800"/>
            <a:ext cx="8823159" cy="55626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BC0388C-3C68-4BA3-B0AB-A0658171AE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212"/>
            <a:ext cx="7886700" cy="9856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48653"/>
            <a:ext cx="3868340" cy="872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1" y="2172566"/>
            <a:ext cx="3868340" cy="3904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348653"/>
            <a:ext cx="3887391" cy="872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172566"/>
            <a:ext cx="3887391" cy="3904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FD56-5429-427F-B421-4F1D19A929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95C2-E087-40C5-B6EF-F6CF010B0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4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FD56-5429-427F-B421-4F1D19A929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95C2-E087-40C5-B6EF-F6CF010B0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7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FD56-5429-427F-B421-4F1D19A929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95C2-E087-40C5-B6EF-F6CF010B0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5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565" y="830140"/>
            <a:ext cx="8686800" cy="566928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99500" y="6488113"/>
            <a:ext cx="44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788" b="1" smtClean="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5932626-6229-4A1B-9562-341116B5A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8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77784"/>
            <a:ext cx="4038600" cy="566928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77784"/>
            <a:ext cx="4038600" cy="566928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E2EC7DC-AB36-4FDD-B1BA-4FFB514A39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572000" y="877888"/>
            <a:ext cx="0" cy="5486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6C7ED31-9B67-4B79-B3A9-6DBCB0C50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3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57200" y="3530600"/>
            <a:ext cx="82296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4FA9B9C-D409-4BC3-9F76-9236891A2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3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2346"/>
            <a:ext cx="7886700" cy="992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5778" y="149054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4FD56-5429-427F-B421-4F1D19A929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A95C2-E087-40C5-B6EF-F6CF010B0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103385"/>
            <a:ext cx="9144000" cy="45424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554679"/>
            <a:ext cx="9144000" cy="4925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2872" y="6607239"/>
            <a:ext cx="9144000" cy="2489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1" y="6118416"/>
            <a:ext cx="494723" cy="4395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F169E7A-A9FE-4044-8BAB-EEDA15E1876B}"/>
              </a:ext>
            </a:extLst>
          </p:cNvPr>
          <p:cNvSpPr/>
          <p:nvPr userDrawn="1"/>
        </p:nvSpPr>
        <p:spPr>
          <a:xfrm>
            <a:off x="152401" y="1115299"/>
            <a:ext cx="8839200" cy="76200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0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32" r:id="rId19"/>
    <p:sldLayoutId id="2147483751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33" r:id="rId27"/>
    <p:sldLayoutId id="2147483760" r:id="rId2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B9792922-B313-41AA-9762-352EB06709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Team Building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94765EB3-108A-4B52-B0F5-5984E1DA08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LP 158-IMT0005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6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7972" y="1503504"/>
            <a:ext cx="5617028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+mn-lt"/>
              </a:rPr>
              <a:t>The process of enhancing teamwork by:</a:t>
            </a:r>
          </a:p>
          <a:p>
            <a:r>
              <a:rPr lang="en-US" sz="2400" dirty="0" smtClean="0"/>
              <a:t>Building commitment to the team</a:t>
            </a:r>
          </a:p>
          <a:p>
            <a:r>
              <a:rPr lang="en-US" sz="2400" dirty="0" smtClean="0"/>
              <a:t>Building competence in task accomplishment</a:t>
            </a:r>
            <a:endParaRPr lang="en-US" sz="2400" dirty="0"/>
          </a:p>
          <a:p>
            <a:r>
              <a:rPr lang="en-US" sz="2400" dirty="0" smtClean="0"/>
              <a:t>Building shared confidence as a team</a:t>
            </a:r>
          </a:p>
          <a:p>
            <a:r>
              <a:rPr lang="en-US" sz="2400" dirty="0" smtClean="0"/>
              <a:t>Motivating each other to excel</a:t>
            </a:r>
          </a:p>
          <a:p>
            <a:r>
              <a:rPr lang="en-US" sz="2400" dirty="0" smtClean="0"/>
              <a:t>Building shared accountability by holding each other accountable</a:t>
            </a:r>
          </a:p>
          <a:p>
            <a:r>
              <a:rPr lang="en-US" sz="2400" dirty="0" smtClean="0"/>
              <a:t>Developing cohesion by working together to accomplish tasks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2A0BBC9-6578-4E46-BA00-34CAEA2EBB3E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609600" y="135148"/>
            <a:ext cx="7886700" cy="993775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400" dirty="0" smtClean="0"/>
              <a:t>Enrichment Stage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6172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ATP 6-22.6 Chapter 3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4" r="20693"/>
          <a:stretch/>
        </p:blipFill>
        <p:spPr>
          <a:xfrm>
            <a:off x="5715000" y="1676400"/>
            <a:ext cx="3296866" cy="390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491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itle 3"/>
          <p:cNvSpPr>
            <a:spLocks noGrp="1"/>
          </p:cNvSpPr>
          <p:nvPr>
            <p:ph type="title"/>
          </p:nvPr>
        </p:nvSpPr>
        <p:spPr bwMode="auto">
          <a:xfrm>
            <a:off x="628650" y="285637"/>
            <a:ext cx="7886700" cy="797454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Sustainment Stage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D3EE78-295A-44DA-9077-1E360C2A98D2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6172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ATP 6-22.6 Chapter 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544" y="1524000"/>
            <a:ext cx="6128656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Teams overcome adversity by:</a:t>
            </a:r>
          </a:p>
          <a:p>
            <a:endParaRPr lang="en-US" dirty="0" smtClean="0"/>
          </a:p>
          <a:p>
            <a:r>
              <a:rPr lang="en-US" dirty="0" smtClean="0"/>
              <a:t>Adapting to changes</a:t>
            </a:r>
          </a:p>
          <a:p>
            <a:r>
              <a:rPr lang="en-US" dirty="0" smtClean="0"/>
              <a:t>Managing conflicts</a:t>
            </a:r>
          </a:p>
          <a:p>
            <a:r>
              <a:rPr lang="en-US" dirty="0" smtClean="0"/>
              <a:t>Sustaining resilient mindsets</a:t>
            </a:r>
          </a:p>
          <a:p>
            <a:r>
              <a:rPr lang="en-US" dirty="0" smtClean="0"/>
              <a:t>Recognizing diversity as a strength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"/>
          <a:stretch/>
        </p:blipFill>
        <p:spPr>
          <a:xfrm>
            <a:off x="6101660" y="1295401"/>
            <a:ext cx="2960626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70" y="3976577"/>
            <a:ext cx="2895599" cy="20642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itle 3"/>
          <p:cNvSpPr>
            <a:spLocks noGrp="1"/>
          </p:cNvSpPr>
          <p:nvPr>
            <p:ph type="title"/>
          </p:nvPr>
        </p:nvSpPr>
        <p:spPr bwMode="auto">
          <a:xfrm>
            <a:off x="628650" y="307409"/>
            <a:ext cx="7886700" cy="715854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Characteristics of Effective Teams</a:t>
            </a:r>
            <a:endParaRPr lang="en-US" altLang="en-US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31951"/>
            <a:ext cx="5407914" cy="4724400"/>
          </a:xfrm>
        </p:spPr>
        <p:txBody>
          <a:bodyPr>
            <a:noAutofit/>
          </a:bodyPr>
          <a:lstStyle/>
          <a:p>
            <a:pPr marL="342900" indent="-342900" defTabSz="914400" eaLnBrk="0" hangingPunct="0">
              <a:defRPr/>
            </a:pPr>
            <a:r>
              <a:rPr lang="en-US" altLang="en-US" sz="2400" dirty="0" smtClean="0">
                <a:solidFill>
                  <a:prstClr val="black"/>
                </a:solidFill>
                <a:cs typeface="+mn-cs"/>
              </a:rPr>
              <a:t>Trust </a:t>
            </a:r>
            <a:r>
              <a:rPr lang="en-US" altLang="en-US" sz="2400" dirty="0">
                <a:solidFill>
                  <a:prstClr val="black"/>
                </a:solidFill>
                <a:cs typeface="+mn-cs"/>
              </a:rPr>
              <a:t>each other and being able to predict what each will do</a:t>
            </a:r>
          </a:p>
          <a:p>
            <a:pPr marL="342900" indent="-342900" defTabSz="914400" eaLnBrk="0" hangingPunct="0">
              <a:defRPr/>
            </a:pPr>
            <a:r>
              <a:rPr lang="en-US" altLang="en-US" sz="2400" dirty="0" smtClean="0">
                <a:solidFill>
                  <a:prstClr val="black"/>
                </a:solidFill>
                <a:cs typeface="+mn-cs"/>
              </a:rPr>
              <a:t>Work together </a:t>
            </a:r>
            <a:r>
              <a:rPr lang="en-US" altLang="en-US" sz="2400" dirty="0">
                <a:solidFill>
                  <a:prstClr val="black"/>
                </a:solidFill>
                <a:cs typeface="+mn-cs"/>
              </a:rPr>
              <a:t>to accomplish the mission</a:t>
            </a:r>
          </a:p>
          <a:p>
            <a:pPr marL="342900" indent="-342900" defTabSz="914400" eaLnBrk="0" hangingPunct="0">
              <a:defRPr/>
            </a:pPr>
            <a:r>
              <a:rPr lang="en-US" altLang="en-US" sz="2400" dirty="0" smtClean="0">
                <a:solidFill>
                  <a:prstClr val="black"/>
                </a:solidFill>
                <a:cs typeface="+mn-cs"/>
              </a:rPr>
              <a:t>Execute </a:t>
            </a:r>
            <a:r>
              <a:rPr lang="en-US" altLang="en-US" sz="2400" dirty="0">
                <a:solidFill>
                  <a:prstClr val="black"/>
                </a:solidFill>
                <a:cs typeface="+mn-cs"/>
              </a:rPr>
              <a:t>tasks thoroughly and quickly</a:t>
            </a:r>
          </a:p>
          <a:p>
            <a:pPr marL="342900" indent="-342900" defTabSz="914400" eaLnBrk="0" hangingPunct="0">
              <a:defRPr/>
            </a:pPr>
            <a:r>
              <a:rPr lang="en-US" altLang="en-US" sz="2400" dirty="0" smtClean="0">
                <a:solidFill>
                  <a:prstClr val="black"/>
                </a:solidFill>
                <a:cs typeface="+mn-cs"/>
              </a:rPr>
              <a:t>Meet </a:t>
            </a:r>
            <a:r>
              <a:rPr lang="en-US" altLang="en-US" sz="2400" dirty="0">
                <a:solidFill>
                  <a:prstClr val="black"/>
                </a:solidFill>
                <a:cs typeface="+mn-cs"/>
              </a:rPr>
              <a:t>and </a:t>
            </a:r>
            <a:r>
              <a:rPr lang="en-US" altLang="en-US" sz="2400" dirty="0" smtClean="0">
                <a:solidFill>
                  <a:prstClr val="black"/>
                </a:solidFill>
                <a:cs typeface="+mn-cs"/>
              </a:rPr>
              <a:t>exceed </a:t>
            </a:r>
            <a:r>
              <a:rPr lang="en-US" altLang="en-US" sz="2400" dirty="0">
                <a:solidFill>
                  <a:prstClr val="black"/>
                </a:solidFill>
                <a:cs typeface="+mn-cs"/>
              </a:rPr>
              <a:t>the standard</a:t>
            </a:r>
          </a:p>
          <a:p>
            <a:pPr marL="342900" indent="-342900" defTabSz="914400" eaLnBrk="0" hangingPunct="0">
              <a:defRPr/>
            </a:pPr>
            <a:r>
              <a:rPr lang="en-US" altLang="en-US" sz="2400" dirty="0" smtClean="0">
                <a:solidFill>
                  <a:prstClr val="black"/>
                </a:solidFill>
                <a:cs typeface="+mn-cs"/>
              </a:rPr>
              <a:t>Adapt </a:t>
            </a:r>
            <a:r>
              <a:rPr lang="en-US" altLang="en-US" sz="2400" dirty="0">
                <a:solidFill>
                  <a:prstClr val="black"/>
                </a:solidFill>
                <a:cs typeface="+mn-cs"/>
              </a:rPr>
              <a:t>to demanding challenges</a:t>
            </a:r>
          </a:p>
          <a:p>
            <a:pPr marL="342900" indent="-342900" defTabSz="914400" eaLnBrk="0" hangingPunct="0">
              <a:defRPr/>
            </a:pPr>
            <a:r>
              <a:rPr lang="en-US" altLang="en-US" sz="2400" dirty="0" smtClean="0">
                <a:solidFill>
                  <a:prstClr val="black"/>
                </a:solidFill>
                <a:cs typeface="+mn-cs"/>
              </a:rPr>
              <a:t>Learn </a:t>
            </a:r>
            <a:r>
              <a:rPr lang="en-US" altLang="en-US" sz="2400" dirty="0">
                <a:solidFill>
                  <a:prstClr val="black"/>
                </a:solidFill>
                <a:cs typeface="+mn-cs"/>
              </a:rPr>
              <a:t>from their experiences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BFB98D1-17DF-4969-91E9-97A25829A824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/>
          <a:stretch/>
        </p:blipFill>
        <p:spPr>
          <a:xfrm>
            <a:off x="5486400" y="1331079"/>
            <a:ext cx="3502914" cy="2236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14" y="3657600"/>
            <a:ext cx="3505200" cy="23372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101" y="163290"/>
            <a:ext cx="8402669" cy="992953"/>
          </a:xfrm>
        </p:spPr>
        <p:txBody>
          <a:bodyPr>
            <a:noAutofit/>
          </a:bodyPr>
          <a:lstStyle/>
          <a:p>
            <a:pPr defTabSz="685495"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  <a:latin typeface="+mj-lt"/>
                <a:cs typeface="+mj-cs"/>
              </a:rPr>
              <a:t>Indicators of Team Effectiveness</a:t>
            </a:r>
            <a:endParaRPr lang="en-US" sz="4400" dirty="0">
              <a:latin typeface="+mj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4701" y="1250387"/>
            <a:ext cx="4169682" cy="46891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 algn="ctr" defTabSz="685495">
              <a:buNone/>
              <a:defRPr/>
            </a:pPr>
            <a:r>
              <a:rPr lang="en-US" sz="1600" b="1" dirty="0"/>
              <a:t>Ineffective Teams</a:t>
            </a:r>
          </a:p>
          <a:p>
            <a:pPr marL="257061" indent="-257061" defTabSz="685495" fontAlgn="auto">
              <a:spcAft>
                <a:spcPts val="0"/>
              </a:spcAft>
              <a:defRPr/>
            </a:pPr>
            <a:r>
              <a:rPr lang="en-US" altLang="en-US" sz="1600" dirty="0" smtClean="0">
                <a:latin typeface="Arial" panose="020B0604020202020204" pitchFamily="34" charset="0"/>
              </a:rPr>
              <a:t>Fail to listen to relevant input of a team member</a:t>
            </a:r>
          </a:p>
          <a:p>
            <a:pPr marL="257061" indent="-257061" defTabSz="685495" fontAlgn="auto">
              <a:spcAft>
                <a:spcPts val="0"/>
              </a:spcAft>
              <a:defRPr/>
            </a:pPr>
            <a:r>
              <a:rPr lang="en-US" altLang="en-US" sz="1600" dirty="0" smtClean="0">
                <a:latin typeface="Arial" panose="020B0604020202020204" pitchFamily="34" charset="0"/>
              </a:rPr>
              <a:t>Speak despairingly about other members</a:t>
            </a:r>
          </a:p>
          <a:p>
            <a:pPr marL="257061" indent="-257061" defTabSz="685495" fontAlgn="auto">
              <a:spcAft>
                <a:spcPts val="0"/>
              </a:spcAft>
              <a:defRPr/>
            </a:pPr>
            <a:r>
              <a:rPr lang="en-US" altLang="en-US" sz="1600" dirty="0" smtClean="0">
                <a:latin typeface="Arial" panose="020B0604020202020204" pitchFamily="34" charset="0"/>
              </a:rPr>
              <a:t>Fail to enforce or encourage discipline in the team</a:t>
            </a:r>
          </a:p>
          <a:p>
            <a:pPr marL="257061" indent="-257061" defTabSz="685495" fontAlgn="auto">
              <a:spcAft>
                <a:spcPts val="0"/>
              </a:spcAft>
              <a:defRPr/>
            </a:pPr>
            <a:r>
              <a:rPr lang="en-US" altLang="en-US" sz="1600" dirty="0" smtClean="0">
                <a:latin typeface="Arial" panose="020B0604020202020204" pitchFamily="34" charset="0"/>
              </a:rPr>
              <a:t>Compete, rather than cooperate with other team members</a:t>
            </a:r>
          </a:p>
          <a:p>
            <a:pPr marL="257061" indent="-257061" defTabSz="685495" fontAlgn="auto">
              <a:spcAft>
                <a:spcPts val="0"/>
              </a:spcAft>
              <a:defRPr/>
            </a:pPr>
            <a:r>
              <a:rPr lang="en-US" altLang="en-US" sz="1600" dirty="0" smtClean="0">
                <a:latin typeface="Arial" panose="020B0604020202020204" pitchFamily="34" charset="0"/>
              </a:rPr>
              <a:t>Argue with other team members in front of counterparts or other individuals</a:t>
            </a:r>
          </a:p>
          <a:p>
            <a:pPr marL="257061" indent="-257061" defTabSz="685495" fontAlgn="auto">
              <a:spcAft>
                <a:spcPts val="0"/>
              </a:spcAft>
              <a:defRPr/>
            </a:pPr>
            <a:r>
              <a:rPr lang="en-US" altLang="en-US" sz="1600" dirty="0" smtClean="0">
                <a:latin typeface="Arial" panose="020B0604020202020204" pitchFamily="34" charset="0"/>
              </a:rPr>
              <a:t>Fail to act to make decisions on issues that implications on the team</a:t>
            </a:r>
          </a:p>
          <a:p>
            <a:pPr marL="257061" indent="-257061" defTabSz="685495" fontAlgn="auto">
              <a:spcAft>
                <a:spcPts val="0"/>
              </a:spcAft>
              <a:defRPr/>
            </a:pPr>
            <a:r>
              <a:rPr lang="en-US" altLang="en-US" sz="1600" dirty="0" smtClean="0">
                <a:latin typeface="Arial" panose="020B0604020202020204" pitchFamily="34" charset="0"/>
              </a:rPr>
              <a:t>Focus more on self-interest than the well being of the team</a:t>
            </a:r>
          </a:p>
          <a:p>
            <a:pPr marL="257061" indent="-257061" defTabSz="685495" fontAlgn="auto">
              <a:spcAft>
                <a:spcPts val="0"/>
              </a:spcAft>
              <a:defRPr/>
            </a:pPr>
            <a:r>
              <a:rPr lang="en-US" altLang="en-US" sz="1600" dirty="0" smtClean="0">
                <a:latin typeface="Arial" panose="020B0604020202020204" pitchFamily="34" charset="0"/>
              </a:rPr>
              <a:t>Give less than full effort because of low morale or lack of confidence in other team members.</a:t>
            </a:r>
          </a:p>
          <a:p>
            <a:pPr marL="257061" indent="-257061" defTabSz="685495" fontAlgn="auto">
              <a:spcAft>
                <a:spcPts val="0"/>
              </a:spcAft>
              <a:defRPr/>
            </a:pPr>
            <a:endParaRPr lang="en-US" altLang="en-US" sz="1600" dirty="0" smtClean="0">
              <a:latin typeface="Arial" panose="020B0604020202020204" pitchFamily="34" charset="0"/>
            </a:endParaRPr>
          </a:p>
          <a:p>
            <a:pPr marL="257061" indent="-257061" defTabSz="685495" fontAlgn="auto">
              <a:spcAft>
                <a:spcPts val="0"/>
              </a:spcAft>
              <a:defRPr/>
            </a:pPr>
            <a:endParaRPr lang="en-US" altLang="en-US" sz="1600" dirty="0" smtClean="0"/>
          </a:p>
          <a:p>
            <a:pPr marL="257061" indent="-257061" defTabSz="685495" fontAlgn="auto">
              <a:spcAft>
                <a:spcPts val="0"/>
              </a:spcAft>
              <a:defRPr/>
            </a:pPr>
            <a:endParaRPr lang="en-US" altLang="en-US" sz="1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DBAAFBE-C252-4B8F-8411-83240DB3CB4D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441937" y="1249662"/>
            <a:ext cx="4616244" cy="46868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57061" indent="-257061" algn="l" defTabSz="6854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6964" indent="-214217" algn="l" defTabSz="6854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6868" indent="-171374" algn="l" defTabSz="6854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99615" indent="-171374" algn="l" defTabSz="6854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2364" indent="-171374" algn="l" defTabSz="6854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110" indent="-171374" algn="l" defTabSz="6854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7858" indent="-171374" algn="l" defTabSz="6854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604" indent="-171374" algn="l" defTabSz="6854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351" indent="-171374" algn="l" defTabSz="6854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1600" b="1" dirty="0"/>
              <a:t>Effective Teams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 smtClean="0"/>
              <a:t>Emphasize what is common among members rather than focus on characteristics that could subgroups to form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 smtClean="0"/>
              <a:t>Hold a share vision about operating as a team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 smtClean="0"/>
              <a:t>Share information that may be useful to other team members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 smtClean="0"/>
              <a:t>Ensure team members periodically engage in group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 smtClean="0"/>
              <a:t>Act quickly to promote togetherness when schisms in the group appears or morale drops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 smtClean="0"/>
              <a:t>Show appreciation and concern for other team members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 smtClean="0"/>
              <a:t>Act as a team instead of individuals, take pride in teams accomplishments</a:t>
            </a:r>
          </a:p>
          <a:p>
            <a:pPr fontAlgn="auto"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01749" y="1252910"/>
            <a:ext cx="4040188" cy="639762"/>
          </a:xfrm>
          <a:prstGeom prst="rect">
            <a:avLst/>
          </a:prstGeom>
        </p:spPr>
        <p:txBody>
          <a:bodyPr/>
          <a:lstStyle>
            <a:lvl1pPr marL="255588" indent="-255588" algn="l" defTabSz="68421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555625" indent="-212725" algn="l" defTabSz="68421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855663" indent="-169863" algn="l" defTabSz="68421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198563" indent="-169863" algn="l" defTabSz="68421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1541463" indent="-169863" algn="l" defTabSz="68421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1885110" indent="-171374" algn="l" defTabSz="6854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7858" indent="-171374" algn="l" defTabSz="6854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604" indent="-171374" algn="l" defTabSz="6854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351" indent="-171374" algn="l" defTabSz="6854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endParaRPr lang="en-US" sz="2400" b="1" dirty="0">
              <a:latin typeface="Arial" panose="020B0604020202020204" pitchFamily="34" charset="0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4767056" y="1249662"/>
            <a:ext cx="4041775" cy="639762"/>
          </a:xfrm>
          <a:prstGeom prst="rect">
            <a:avLst/>
          </a:prstGeom>
        </p:spPr>
        <p:txBody>
          <a:bodyPr/>
          <a:lstStyle>
            <a:lvl1pPr marL="255588" indent="-255588" algn="l" defTabSz="68421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5625" indent="-212725" algn="l" defTabSz="68421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5663" indent="-169863" algn="l" defTabSz="68421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98563" indent="-169863" algn="l" defTabSz="68421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1463" indent="-169863" algn="l" defTabSz="68421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110" indent="-171374" algn="l" defTabSz="6854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7858" indent="-171374" algn="l" defTabSz="6854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604" indent="-171374" algn="l" defTabSz="6854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351" indent="-171374" algn="l" defTabSz="6854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the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419600" cy="4546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Individual Assessments:</a:t>
            </a:r>
          </a:p>
          <a:p>
            <a:r>
              <a:rPr lang="en-US" dirty="0" smtClean="0"/>
              <a:t>Performance counseling</a:t>
            </a:r>
          </a:p>
          <a:p>
            <a:r>
              <a:rPr lang="en-US" dirty="0" smtClean="0"/>
              <a:t>Evaluations</a:t>
            </a:r>
          </a:p>
          <a:p>
            <a:pPr marL="0" indent="0">
              <a:buNone/>
            </a:pPr>
            <a:r>
              <a:rPr lang="en-US" dirty="0" smtClean="0"/>
              <a:t>Team Assessments: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After Action Reviews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6172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ATP 6-22.6 Appendix 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1" y="4043447"/>
            <a:ext cx="3165651" cy="19785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95400"/>
            <a:ext cx="2772160" cy="3619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789" y="2394370"/>
            <a:ext cx="2810421" cy="35977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02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93" r="2685"/>
          <a:stretch/>
        </p:blipFill>
        <p:spPr>
          <a:xfrm>
            <a:off x="628650" y="1219201"/>
            <a:ext cx="7886700" cy="48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0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22346"/>
            <a:ext cx="8515350" cy="9929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CAPL Training and Education Resources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7779" b="11110"/>
          <a:stretch/>
        </p:blipFill>
        <p:spPr>
          <a:xfrm>
            <a:off x="-1" y="1230922"/>
            <a:ext cx="9144001" cy="486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2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346"/>
            <a:ext cx="8210550" cy="992953"/>
          </a:xfrm>
        </p:spPr>
        <p:txBody>
          <a:bodyPr>
            <a:normAutofit/>
          </a:bodyPr>
          <a:lstStyle/>
          <a:p>
            <a:r>
              <a:rPr lang="en-US" dirty="0" smtClean="0"/>
              <a:t>Terminal Learning Objective (TLO)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/>
              <a:t>Action: </a:t>
            </a:r>
            <a:r>
              <a:rPr lang="en-US" sz="2600" dirty="0"/>
              <a:t>Perform leader actions for team building.</a:t>
            </a:r>
          </a:p>
          <a:p>
            <a:pPr marL="0" indent="0">
              <a:buNone/>
            </a:pPr>
            <a:r>
              <a:rPr lang="en-US" sz="2600" b="1" dirty="0"/>
              <a:t>Conditions: </a:t>
            </a:r>
            <a:r>
              <a:rPr lang="en-US" sz="2600" dirty="0"/>
              <a:t>Given ATP 6-22.6, </a:t>
            </a:r>
            <a:r>
              <a:rPr lang="en-US" sz="2600" i="1" dirty="0"/>
              <a:t>Army Team Building</a:t>
            </a:r>
            <a:r>
              <a:rPr lang="en-US" sz="2600" dirty="0"/>
              <a:t> (October 2015) and formal instruction in a classroom environment.</a:t>
            </a:r>
          </a:p>
          <a:p>
            <a:pPr marL="0" indent="0">
              <a:buNone/>
            </a:pPr>
            <a:r>
              <a:rPr lang="en-US" sz="2600" b="1" dirty="0"/>
              <a:t>Standards: </a:t>
            </a:r>
            <a:endParaRPr lang="en-US" sz="2600" dirty="0"/>
          </a:p>
          <a:p>
            <a:pPr lvl="1"/>
            <a:r>
              <a:rPr lang="en-US" sz="2600" dirty="0"/>
              <a:t>Annotate the three phases of team building in the correct sequence.</a:t>
            </a:r>
          </a:p>
          <a:p>
            <a:pPr lvl="1"/>
            <a:r>
              <a:rPr lang="en-US" sz="2600" dirty="0"/>
              <a:t>Name the two types of </a:t>
            </a:r>
            <a:r>
              <a:rPr lang="en-US" sz="2600" dirty="0" smtClean="0"/>
              <a:t>teams. </a:t>
            </a:r>
            <a:endParaRPr lang="en-US" sz="2600" dirty="0"/>
          </a:p>
          <a:p>
            <a:pPr lvl="1"/>
            <a:r>
              <a:rPr lang="en-US" sz="2600" dirty="0"/>
              <a:t>Identify </a:t>
            </a:r>
            <a:r>
              <a:rPr lang="en-US" sz="2600" dirty="0" smtClean="0"/>
              <a:t>at least five indicators </a:t>
            </a:r>
            <a:r>
              <a:rPr lang="en-US" sz="2600" dirty="0"/>
              <a:t>of effective </a:t>
            </a:r>
            <a:r>
              <a:rPr lang="en-US" sz="2600" dirty="0" smtClean="0"/>
              <a:t>teams.</a:t>
            </a:r>
          </a:p>
          <a:p>
            <a:pPr lvl="1"/>
            <a:r>
              <a:rPr lang="en-US" sz="2600" dirty="0" smtClean="0"/>
              <a:t>Identify the </a:t>
            </a:r>
            <a:r>
              <a:rPr lang="en-US" sz="2600" dirty="0"/>
              <a:t>types of team assessments in a clear and concise manner.</a:t>
            </a:r>
          </a:p>
          <a:p>
            <a:pPr marL="0" indent="0">
              <a:buNone/>
            </a:pPr>
            <a:r>
              <a:rPr lang="en-US" sz="2600" b="1" dirty="0"/>
              <a:t>Learning Domain: </a:t>
            </a:r>
            <a:r>
              <a:rPr lang="en-US" sz="2600" dirty="0"/>
              <a:t>Cognitive</a:t>
            </a:r>
          </a:p>
          <a:p>
            <a:pPr marL="0" indent="0">
              <a:buNone/>
            </a:pPr>
            <a:r>
              <a:rPr lang="en-US" sz="2600" b="1" dirty="0"/>
              <a:t>Level of Learning: </a:t>
            </a:r>
            <a:r>
              <a:rPr lang="en-US" sz="2600" dirty="0"/>
              <a:t>Understand</a:t>
            </a: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375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if team-building was a matter of life and death?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75" y="1371600"/>
            <a:ext cx="8206049" cy="430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itle 3"/>
          <p:cNvSpPr>
            <a:spLocks noGrp="1"/>
          </p:cNvSpPr>
          <p:nvPr>
            <p:ph type="title"/>
          </p:nvPr>
        </p:nvSpPr>
        <p:spPr bwMode="auto">
          <a:xfrm>
            <a:off x="628650" y="335107"/>
            <a:ext cx="7886700" cy="668409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What is a Team?</a:t>
            </a:r>
            <a:endParaRPr lang="en-US" altLang="en-US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257800" cy="4267199"/>
          </a:xfrm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en-US" sz="2400" dirty="0"/>
              <a:t>A team is any group that functions together to accomplish a mission or perform a collective </a:t>
            </a:r>
            <a:r>
              <a:rPr lang="en-US" sz="2400" dirty="0" smtClean="0"/>
              <a:t>task</a:t>
            </a:r>
            <a:endParaRPr lang="en-US" sz="2400" dirty="0">
              <a:solidFill>
                <a:prstClr val="black"/>
              </a:solidFill>
              <a:cs typeface="+mn-cs"/>
            </a:endParaRPr>
          </a:p>
          <a:p>
            <a:r>
              <a:rPr lang="en-US" sz="2400" dirty="0" smtClean="0"/>
              <a:t>Army </a:t>
            </a:r>
            <a:r>
              <a:rPr lang="en-US" sz="2400" dirty="0"/>
              <a:t>organizations rely </a:t>
            </a:r>
            <a:r>
              <a:rPr lang="en-US" sz="2400" dirty="0" smtClean="0"/>
              <a:t>on       effective </a:t>
            </a:r>
            <a:r>
              <a:rPr lang="en-US" sz="2400" dirty="0"/>
              <a:t>teams to complete tasks, achieve objectives, and </a:t>
            </a:r>
            <a:r>
              <a:rPr lang="en-US" sz="2400" dirty="0" smtClean="0"/>
              <a:t>accomplish missions</a:t>
            </a:r>
          </a:p>
          <a:p>
            <a:r>
              <a:rPr lang="en-US" sz="2400" dirty="0"/>
              <a:t>Teamwork is built on mutual trust and commitment to </a:t>
            </a:r>
            <a:r>
              <a:rPr lang="en-US" sz="2400" dirty="0" smtClean="0"/>
              <a:t>the team</a:t>
            </a:r>
            <a:endParaRPr lang="en-US" sz="2400" dirty="0"/>
          </a:p>
          <a:p>
            <a:r>
              <a:rPr lang="en-US" sz="2400" dirty="0" smtClean="0">
                <a:solidFill>
                  <a:prstClr val="black"/>
                </a:solidFill>
                <a:cs typeface="+mn-cs"/>
              </a:rPr>
              <a:t>Building teams is an essential skill for all Army Leaders</a:t>
            </a:r>
            <a:endParaRPr lang="en-US" sz="24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66D8D46-DE4E-420E-B26F-1557FFF721F7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40278"/>
            <a:ext cx="3124200" cy="2506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65" y="3884171"/>
            <a:ext cx="3484235" cy="2126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743200" y="6172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ATP 6-22.6 para 1-1-to 1-5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6776"/>
            <a:ext cx="7886700" cy="99295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Types of Teams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5888"/>
            <a:ext cx="4572000" cy="412656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Internal Teams</a:t>
            </a:r>
          </a:p>
          <a:p>
            <a:r>
              <a:rPr lang="en-US" sz="2200" dirty="0" smtClean="0"/>
              <a:t>Made up of personnel from inside an organization</a:t>
            </a:r>
          </a:p>
          <a:p>
            <a:r>
              <a:rPr lang="en-US" sz="2200" dirty="0" smtClean="0"/>
              <a:t>Internal team leaders have formal authority</a:t>
            </a:r>
          </a:p>
          <a:p>
            <a:r>
              <a:rPr lang="en-US" sz="2200" dirty="0" smtClean="0"/>
              <a:t>Team members have distinct roles or specialties</a:t>
            </a:r>
            <a:endParaRPr lang="en-US" sz="2200" dirty="0"/>
          </a:p>
          <a:p>
            <a:r>
              <a:rPr lang="en-US" sz="2200" dirty="0"/>
              <a:t>A</a:t>
            </a:r>
            <a:r>
              <a:rPr lang="en-US" sz="2200" dirty="0" smtClean="0"/>
              <a:t>ccomplish </a:t>
            </a:r>
            <a:r>
              <a:rPr lang="en-US" sz="2200" dirty="0"/>
              <a:t>specific missions or </a:t>
            </a:r>
            <a:r>
              <a:rPr lang="en-US" sz="2200" dirty="0" smtClean="0"/>
              <a:t>tasks</a:t>
            </a:r>
            <a:endParaRPr lang="en-US" sz="2200" dirty="0"/>
          </a:p>
          <a:p>
            <a:r>
              <a:rPr lang="en-US" sz="2200" dirty="0"/>
              <a:t>T</a:t>
            </a:r>
            <a:r>
              <a:rPr lang="en-US" sz="2200" dirty="0" smtClean="0"/>
              <a:t>ypically </a:t>
            </a:r>
            <a:r>
              <a:rPr lang="en-US" sz="2200" dirty="0"/>
              <a:t>have an established </a:t>
            </a:r>
            <a:r>
              <a:rPr lang="en-US" sz="2200" dirty="0" smtClean="0"/>
              <a:t>structure</a:t>
            </a:r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924032"/>
            <a:ext cx="4495800" cy="41284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3100" b="1" dirty="0" smtClean="0"/>
              <a:t>External Teams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Members come from different organizations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Members </a:t>
            </a:r>
            <a:r>
              <a:rPr lang="en-US" dirty="0"/>
              <a:t>bring specific knowledge, skills, and </a:t>
            </a:r>
            <a:r>
              <a:rPr lang="en-US" dirty="0" smtClean="0"/>
              <a:t>attitudes</a:t>
            </a:r>
            <a:endParaRPr lang="en-US" dirty="0"/>
          </a:p>
          <a:p>
            <a:pPr fontAlgn="auto">
              <a:spcAft>
                <a:spcPts val="0"/>
              </a:spcAft>
            </a:pPr>
            <a:r>
              <a:rPr lang="en-US" dirty="0"/>
              <a:t>M</a:t>
            </a:r>
            <a:r>
              <a:rPr lang="en-US" dirty="0" smtClean="0"/>
              <a:t>ission</a:t>
            </a:r>
            <a:r>
              <a:rPr lang="en-US" dirty="0"/>
              <a:t>, situation, and geographic location </a:t>
            </a:r>
            <a:r>
              <a:rPr lang="en-US" dirty="0" smtClean="0"/>
              <a:t>dictate team makeup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Team members generally don’t have authority over each other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Rely on strong relationships and mutual benefits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ATP 6-22.6 para 1-27 to 1-34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219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Army is a team of teams composed of numerous organizations with </a:t>
            </a:r>
            <a:r>
              <a:rPr lang="en-US" b="1" dirty="0" smtClean="0"/>
              <a:t>one overarching </a:t>
            </a:r>
            <a:r>
              <a:rPr lang="en-US" b="1" dirty="0"/>
              <a:t>common mission: win the </a:t>
            </a:r>
            <a:r>
              <a:rPr lang="en-US" b="1" dirty="0" smtClean="0"/>
              <a:t>Nation’s </a:t>
            </a:r>
            <a:r>
              <a:rPr lang="en-US" b="1" dirty="0"/>
              <a:t>wars. </a:t>
            </a:r>
          </a:p>
        </p:txBody>
      </p:sp>
    </p:spTree>
    <p:extLst>
      <p:ext uri="{BB962C8B-B14F-4D97-AF65-F5344CB8AC3E}">
        <p14:creationId xmlns:p14="http://schemas.microsoft.com/office/powerpoint/2010/main" val="8646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2346"/>
            <a:ext cx="8670622" cy="9929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Team Member Roles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419600" cy="4648200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sz="4500" b="1" dirty="0" smtClean="0"/>
          </a:p>
          <a:p>
            <a:pPr marL="0" indent="0" algn="ctr">
              <a:buNone/>
            </a:pPr>
            <a:r>
              <a:rPr lang="en-US" sz="4500" b="1" dirty="0" smtClean="0"/>
              <a:t>Team Leaders</a:t>
            </a:r>
          </a:p>
          <a:p>
            <a:r>
              <a:rPr lang="en-US" sz="3400" dirty="0"/>
              <a:t>Establishing a positive </a:t>
            </a:r>
            <a:r>
              <a:rPr lang="en-US" sz="3400" dirty="0" smtClean="0"/>
              <a:t>climate</a:t>
            </a:r>
            <a:endParaRPr lang="en-US" sz="3400" dirty="0"/>
          </a:p>
          <a:p>
            <a:r>
              <a:rPr lang="en-US" sz="3400" dirty="0" smtClean="0"/>
              <a:t>Creating </a:t>
            </a:r>
            <a:r>
              <a:rPr lang="en-US" sz="3400" dirty="0"/>
              <a:t>a shared vision and team </a:t>
            </a:r>
            <a:r>
              <a:rPr lang="en-US" sz="3400" dirty="0" smtClean="0"/>
              <a:t>identity</a:t>
            </a:r>
            <a:endParaRPr lang="en-US" sz="3400" dirty="0"/>
          </a:p>
          <a:p>
            <a:r>
              <a:rPr lang="en-US" sz="3400" dirty="0" smtClean="0"/>
              <a:t>Providing </a:t>
            </a:r>
            <a:r>
              <a:rPr lang="en-US" sz="3400" dirty="0"/>
              <a:t>clearly stated </a:t>
            </a:r>
            <a:r>
              <a:rPr lang="en-US" sz="3400" dirty="0" smtClean="0"/>
              <a:t>goals</a:t>
            </a:r>
            <a:endParaRPr lang="en-US" sz="3400" dirty="0"/>
          </a:p>
          <a:p>
            <a:r>
              <a:rPr lang="en-US" sz="3400" dirty="0" smtClean="0"/>
              <a:t>Establishing </a:t>
            </a:r>
            <a:r>
              <a:rPr lang="en-US" sz="3400" dirty="0"/>
              <a:t>roles and </a:t>
            </a:r>
            <a:r>
              <a:rPr lang="en-US" sz="3400" dirty="0" smtClean="0"/>
              <a:t>responsibilities</a:t>
            </a:r>
            <a:endParaRPr lang="en-US" sz="3400" dirty="0"/>
          </a:p>
          <a:p>
            <a:r>
              <a:rPr lang="en-US" sz="3400" dirty="0" smtClean="0"/>
              <a:t>Establishing </a:t>
            </a:r>
            <a:r>
              <a:rPr lang="en-US" sz="3400" dirty="0"/>
              <a:t>an environment of collaboration and </a:t>
            </a:r>
            <a:r>
              <a:rPr lang="en-US" sz="3400" dirty="0" smtClean="0"/>
              <a:t>dialogue</a:t>
            </a:r>
            <a:endParaRPr lang="en-US" sz="3400" dirty="0"/>
          </a:p>
          <a:p>
            <a:r>
              <a:rPr lang="en-US" sz="3400" dirty="0" smtClean="0"/>
              <a:t>Establishing </a:t>
            </a:r>
            <a:r>
              <a:rPr lang="en-US" sz="3400" dirty="0"/>
              <a:t>an environment that embraces </a:t>
            </a:r>
            <a:r>
              <a:rPr lang="en-US" sz="3400" dirty="0" smtClean="0"/>
              <a:t>learning</a:t>
            </a:r>
            <a:endParaRPr lang="en-US" sz="3400" dirty="0"/>
          </a:p>
          <a:p>
            <a:r>
              <a:rPr lang="en-US" sz="3400" dirty="0" smtClean="0"/>
              <a:t>Knowing </a:t>
            </a:r>
            <a:r>
              <a:rPr lang="en-US" sz="3400" dirty="0"/>
              <a:t>the strengths and weaknesses of team </a:t>
            </a:r>
            <a:r>
              <a:rPr lang="en-US" sz="3400" dirty="0" smtClean="0"/>
              <a:t>members</a:t>
            </a:r>
            <a:endParaRPr lang="en-US" sz="3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86642" y="1371600"/>
            <a:ext cx="3962400" cy="4648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endParaRPr lang="en-US" b="1" dirty="0"/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b="1" dirty="0" smtClean="0"/>
              <a:t>Team Members</a:t>
            </a:r>
          </a:p>
          <a:p>
            <a:r>
              <a:rPr lang="en-US" sz="2100" dirty="0"/>
              <a:t>Building </a:t>
            </a:r>
            <a:r>
              <a:rPr lang="en-US" sz="2100" dirty="0" smtClean="0"/>
              <a:t>relationships</a:t>
            </a:r>
            <a:endParaRPr lang="en-US" sz="2100" dirty="0"/>
          </a:p>
          <a:p>
            <a:r>
              <a:rPr lang="en-US" sz="2100" dirty="0" smtClean="0"/>
              <a:t>Demonstrating </a:t>
            </a:r>
            <a:r>
              <a:rPr lang="en-US" sz="2100" dirty="0"/>
              <a:t>flexibility and </a:t>
            </a:r>
            <a:r>
              <a:rPr lang="en-US" sz="2100" dirty="0" smtClean="0"/>
              <a:t>adaptability</a:t>
            </a:r>
            <a:endParaRPr lang="en-US" sz="2100" dirty="0"/>
          </a:p>
          <a:p>
            <a:r>
              <a:rPr lang="en-US" sz="2100" dirty="0" smtClean="0"/>
              <a:t>Cooperating </a:t>
            </a:r>
            <a:r>
              <a:rPr lang="en-US" sz="2100" dirty="0"/>
              <a:t>with other team </a:t>
            </a:r>
            <a:r>
              <a:rPr lang="en-US" sz="2100" dirty="0" smtClean="0"/>
              <a:t>members</a:t>
            </a:r>
            <a:endParaRPr lang="en-US" sz="2100" dirty="0"/>
          </a:p>
          <a:p>
            <a:r>
              <a:rPr lang="en-US" sz="2100" dirty="0" smtClean="0"/>
              <a:t>Having </a:t>
            </a:r>
            <a:r>
              <a:rPr lang="en-US" sz="2100" dirty="0"/>
              <a:t>a willingness to help </a:t>
            </a:r>
            <a:r>
              <a:rPr lang="en-US" sz="2100" dirty="0" smtClean="0"/>
              <a:t>others</a:t>
            </a:r>
            <a:endParaRPr lang="en-US" sz="2100" dirty="0"/>
          </a:p>
          <a:p>
            <a:r>
              <a:rPr lang="en-US" sz="2100" dirty="0" smtClean="0"/>
              <a:t>Respecting others</a:t>
            </a:r>
            <a:endParaRPr lang="en-US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ATP 6-22.6 para 1-36 to 1-81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Army Team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83323"/>
            <a:ext cx="5257800" cy="363647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The goal of team building is:</a:t>
            </a:r>
          </a:p>
          <a:p>
            <a:r>
              <a:rPr lang="en-US" dirty="0" smtClean="0"/>
              <a:t>Improving the quality of the team</a:t>
            </a:r>
          </a:p>
          <a:p>
            <a:r>
              <a:rPr lang="en-US" dirty="0" smtClean="0"/>
              <a:t>Improving how well the team works together to accomplish tasks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304964"/>
            <a:ext cx="84582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Army team building</a:t>
            </a:r>
            <a:r>
              <a:rPr lang="en-US" dirty="0"/>
              <a:t>, a continuous process of enabling </a:t>
            </a:r>
            <a:r>
              <a:rPr lang="en-US" dirty="0" smtClean="0"/>
              <a:t>a group </a:t>
            </a:r>
            <a:r>
              <a:rPr lang="en-US" dirty="0"/>
              <a:t>of people to reach their goals and improve their effectiveness through leadership and various</a:t>
            </a:r>
          </a:p>
          <a:p>
            <a:r>
              <a:rPr lang="en-US" dirty="0"/>
              <a:t>exercises, activities, and </a:t>
            </a:r>
            <a:r>
              <a:rPr lang="en-US" dirty="0" smtClean="0"/>
              <a:t>techniques.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6172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FM 6-22 para 1-21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32"/>
          <a:stretch/>
        </p:blipFill>
        <p:spPr>
          <a:xfrm>
            <a:off x="5334000" y="2470615"/>
            <a:ext cx="3677273" cy="345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Army Team Building Process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63550" y="1219200"/>
            <a:ext cx="8216900" cy="1371600"/>
            <a:chOff x="469900" y="1295400"/>
            <a:chExt cx="8216900" cy="1371600"/>
          </a:xfrm>
        </p:grpSpPr>
        <p:grpSp>
          <p:nvGrpSpPr>
            <p:cNvPr id="12" name="Group 11"/>
            <p:cNvGrpSpPr/>
            <p:nvPr/>
          </p:nvGrpSpPr>
          <p:grpSpPr>
            <a:xfrm>
              <a:off x="469900" y="1295400"/>
              <a:ext cx="8216900" cy="1371600"/>
              <a:chOff x="850900" y="1257300"/>
              <a:chExt cx="8216900" cy="1371600"/>
            </a:xfrm>
          </p:grpSpPr>
          <p:sp>
            <p:nvSpPr>
              <p:cNvPr id="9" name="Right Arrow 8"/>
              <p:cNvSpPr/>
              <p:nvPr/>
            </p:nvSpPr>
            <p:spPr>
              <a:xfrm>
                <a:off x="6096000" y="1257300"/>
                <a:ext cx="2971800" cy="1371600"/>
              </a:xfrm>
              <a:prstGeom prst="rightArrow">
                <a:avLst/>
              </a:prstGeom>
              <a:solidFill>
                <a:srgbClr val="70AD47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3505200" y="1257300"/>
                <a:ext cx="2971800" cy="1371600"/>
              </a:xfrm>
              <a:prstGeom prst="rightArrow">
                <a:avLst/>
              </a:prstGeom>
              <a:gradFill>
                <a:gsLst>
                  <a:gs pos="21000">
                    <a:srgbClr val="FFC000"/>
                  </a:gs>
                  <a:gs pos="5000">
                    <a:srgbClr val="92D050"/>
                  </a:gs>
                </a:gsLst>
                <a:lin ang="10800000" scaled="1"/>
              </a:gra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850900" y="1257300"/>
                <a:ext cx="2971800" cy="1371600"/>
              </a:xfrm>
              <a:prstGeom prst="rightArrow">
                <a:avLst/>
              </a:prstGeom>
              <a:gradFill>
                <a:gsLst>
                  <a:gs pos="39000">
                    <a:srgbClr val="F79747"/>
                  </a:gs>
                  <a:gs pos="17000">
                    <a:srgbClr val="FFC000"/>
                  </a:gs>
                </a:gsLst>
                <a:lin ang="7200000" scaled="0"/>
              </a:gra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41350" y="1719590"/>
              <a:ext cx="1962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Formation</a:t>
              </a:r>
              <a:endParaRPr lang="en-US" sz="28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75037" y="1719590"/>
              <a:ext cx="22701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Enrichment</a:t>
              </a:r>
              <a:endParaRPr lang="en-US" sz="28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16637" y="1719590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Sustainment</a:t>
              </a:r>
              <a:endParaRPr lang="en-US" sz="2800" b="1" dirty="0"/>
            </a:p>
          </p:txBody>
        </p:sp>
      </p:grp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76200" y="2851666"/>
            <a:ext cx="8991600" cy="3505200"/>
          </a:xfrm>
        </p:spPr>
        <p:txBody>
          <a:bodyPr>
            <a:normAutofit fontScale="47500" lnSpcReduction="20000"/>
          </a:bodyPr>
          <a:lstStyle/>
          <a:p>
            <a:pPr eaLnBrk="0" hangingPunct="0">
              <a:defRPr/>
            </a:pPr>
            <a:r>
              <a:rPr lang="en-US" sz="5100" dirty="0"/>
              <a:t>Enables groups of people to meet their </a:t>
            </a:r>
            <a:r>
              <a:rPr lang="en-US" sz="5100" dirty="0" smtClean="0"/>
              <a:t>goals</a:t>
            </a:r>
          </a:p>
          <a:p>
            <a:r>
              <a:rPr lang="en-US" sz="5100" dirty="0"/>
              <a:t>Team building is essential for the Army to function and </a:t>
            </a:r>
            <a:r>
              <a:rPr lang="en-US" sz="5100" dirty="0" smtClean="0"/>
              <a:t>perform</a:t>
            </a:r>
            <a:endParaRPr lang="en-US" sz="5100" dirty="0"/>
          </a:p>
          <a:p>
            <a:r>
              <a:rPr lang="en-US" sz="5100" dirty="0" smtClean="0"/>
              <a:t>Success for the </a:t>
            </a:r>
            <a:r>
              <a:rPr lang="en-US" sz="5100" dirty="0"/>
              <a:t>team </a:t>
            </a:r>
            <a:r>
              <a:rPr lang="en-US" sz="5100" dirty="0" smtClean="0"/>
              <a:t>requires the cooperation </a:t>
            </a:r>
            <a:r>
              <a:rPr lang="en-US" sz="5100" dirty="0"/>
              <a:t>of every </a:t>
            </a:r>
            <a:r>
              <a:rPr lang="en-US" sz="5100" dirty="0" smtClean="0"/>
              <a:t>member</a:t>
            </a:r>
          </a:p>
          <a:p>
            <a:r>
              <a:rPr lang="en-US" sz="5100" dirty="0"/>
              <a:t>The goal </a:t>
            </a:r>
            <a:r>
              <a:rPr lang="en-US" sz="5100" dirty="0" smtClean="0"/>
              <a:t>is </a:t>
            </a:r>
            <a:r>
              <a:rPr lang="en-US" sz="5100" dirty="0"/>
              <a:t>to improve the quality of the team and how it works together </a:t>
            </a:r>
            <a:r>
              <a:rPr lang="en-US" sz="5100" dirty="0" smtClean="0"/>
              <a:t>to accomplish </a:t>
            </a:r>
            <a:r>
              <a:rPr lang="en-US" sz="5100" dirty="0"/>
              <a:t>the mission.</a:t>
            </a:r>
            <a:endParaRPr lang="en-US" sz="5100" dirty="0" smtClean="0"/>
          </a:p>
          <a:p>
            <a:endParaRPr lang="en-US" sz="5900" dirty="0"/>
          </a:p>
          <a:p>
            <a:pPr marL="0" indent="0" algn="ctr">
              <a:buNone/>
            </a:pPr>
            <a:r>
              <a:rPr lang="en-US" sz="6000" b="1" dirty="0"/>
              <a:t>The Army's process for team </a:t>
            </a:r>
            <a:r>
              <a:rPr lang="en-US" sz="6000" b="1" dirty="0" smtClean="0"/>
              <a:t>building includes </a:t>
            </a:r>
            <a:r>
              <a:rPr lang="en-US" sz="6000" b="1" dirty="0"/>
              <a:t>forming, </a:t>
            </a:r>
            <a:r>
              <a:rPr lang="en-US" sz="6000" b="1" dirty="0" smtClean="0"/>
              <a:t>enriching</a:t>
            </a:r>
            <a:r>
              <a:rPr lang="en-US" sz="6000" b="1" dirty="0"/>
              <a:t>, and sustaining teams</a:t>
            </a:r>
          </a:p>
          <a:p>
            <a:pPr marL="342900" indent="-342900" eaLnBrk="0" hangingPunct="0">
              <a:defRPr/>
            </a:pPr>
            <a:endParaRPr lang="en-US" sz="24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6172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ATP 6-22.6 para 1-6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6570"/>
            <a:ext cx="5943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Formation Stage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98503"/>
            <a:ext cx="3980021" cy="429269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+mn-lt"/>
              </a:rPr>
              <a:t>The three critical components of formation are:</a:t>
            </a:r>
            <a:endParaRPr lang="en-US" sz="3200" b="1" dirty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Assembling </a:t>
            </a:r>
            <a:r>
              <a:rPr lang="en-US" sz="3200" dirty="0">
                <a:latin typeface="+mn-lt"/>
              </a:rPr>
              <a:t>the </a:t>
            </a:r>
            <a:r>
              <a:rPr lang="en-US" sz="3200" dirty="0" smtClean="0">
                <a:latin typeface="+mn-lt"/>
              </a:rPr>
              <a:t>team</a:t>
            </a:r>
            <a:endParaRPr lang="en-US" sz="3200" dirty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Building trust</a:t>
            </a:r>
          </a:p>
          <a:p>
            <a:r>
              <a:rPr lang="en-US" sz="3200" dirty="0" smtClean="0">
                <a:latin typeface="+mn-lt"/>
              </a:rPr>
              <a:t>Communicating </a:t>
            </a:r>
            <a:r>
              <a:rPr lang="en-US" sz="3200" dirty="0">
                <a:latin typeface="+mn-lt"/>
              </a:rPr>
              <a:t>effectively</a:t>
            </a:r>
          </a:p>
          <a:p>
            <a:pPr lvl="1"/>
            <a:endParaRPr lang="en-US" sz="1650" dirty="0">
              <a:latin typeface="+mn-lt"/>
            </a:endParaRPr>
          </a:p>
          <a:p>
            <a:pPr lvl="1">
              <a:lnSpc>
                <a:spcPct val="100000"/>
              </a:lnSpc>
            </a:pPr>
            <a:endParaRPr lang="en-US" sz="45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6172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ATP 6-22.6 Chapter 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05000"/>
            <a:ext cx="5208429" cy="34838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1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9195</TotalTime>
  <Words>870</Words>
  <Application>Microsoft Office PowerPoint</Application>
  <PresentationFormat>On-screen Show (4:3)</PresentationFormat>
  <Paragraphs>173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2_Office Theme</vt:lpstr>
      <vt:lpstr>Team Building</vt:lpstr>
      <vt:lpstr>Terminal Learning Objective (TLO)</vt:lpstr>
      <vt:lpstr>What if team-building was a matter of life and death?</vt:lpstr>
      <vt:lpstr>What is a Team?</vt:lpstr>
      <vt:lpstr>Types of Teams</vt:lpstr>
      <vt:lpstr>Team Member Roles and Responsibilities</vt:lpstr>
      <vt:lpstr>Army Team Building</vt:lpstr>
      <vt:lpstr>The Army Team Building Process</vt:lpstr>
      <vt:lpstr>Formation Stage</vt:lpstr>
      <vt:lpstr>Enrichment Stage</vt:lpstr>
      <vt:lpstr>Sustainment Stage</vt:lpstr>
      <vt:lpstr>Characteristics of Effective Teams</vt:lpstr>
      <vt:lpstr>Indicators of Team Effectiveness</vt:lpstr>
      <vt:lpstr>Assessing the Team</vt:lpstr>
      <vt:lpstr>Questions</vt:lpstr>
      <vt:lpstr>CAPL Training and Education Resources</vt:lpstr>
    </vt:vector>
  </TitlesOfParts>
  <Company>U.S.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kristy.russell</dc:creator>
  <cp:lastModifiedBy>DoD Admin</cp:lastModifiedBy>
  <cp:revision>337</cp:revision>
  <cp:lastPrinted>2016-09-27T19:46:56Z</cp:lastPrinted>
  <dcterms:created xsi:type="dcterms:W3CDTF">2010-09-14T15:38:49Z</dcterms:created>
  <dcterms:modified xsi:type="dcterms:W3CDTF">2020-06-30T15:32:26Z</dcterms:modified>
</cp:coreProperties>
</file>