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95" r:id="rId2"/>
    <p:sldId id="311" r:id="rId3"/>
    <p:sldId id="314" r:id="rId4"/>
    <p:sldId id="31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261" r:id="rId13"/>
    <p:sldId id="305" r:id="rId14"/>
    <p:sldId id="306" r:id="rId15"/>
    <p:sldId id="307" r:id="rId16"/>
    <p:sldId id="308" r:id="rId17"/>
    <p:sldId id="309" r:id="rId18"/>
    <p:sldId id="292" r:id="rId19"/>
    <p:sldId id="312" r:id="rId20"/>
    <p:sldId id="322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87113" autoAdjust="0"/>
  </p:normalViewPr>
  <p:slideViewPr>
    <p:cSldViewPr>
      <p:cViewPr varScale="1">
        <p:scale>
          <a:sx n="100" d="100"/>
          <a:sy n="100" d="100"/>
        </p:scale>
        <p:origin x="180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0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8CF36C-32BA-4650-9DEC-4E2700C5DF8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62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E64C6D-7A32-4A64-B258-C6F8CC3C8656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EECEEA-C262-40BE-ACB9-29FFEB683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67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28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45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77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9575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Tx/>
              <a:buNone/>
            </a:pPr>
            <a:endParaRPr 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07688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321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Tx/>
              <a:buNone/>
            </a:pPr>
            <a:endParaRPr 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3638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Tx/>
              <a:buNone/>
            </a:pPr>
            <a:endParaRPr 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50739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Tx/>
              <a:buNone/>
            </a:pPr>
            <a:endParaRPr 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63798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310654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245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7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534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00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3193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hangingPunct="0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790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16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09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17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75798" y="6502491"/>
            <a:ext cx="374073" cy="179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fld id="{9A150B3A-A78F-4258-8E08-A23A146A25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471" y="506941"/>
            <a:ext cx="8686800" cy="566928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4521" y="2"/>
            <a:ext cx="7886700" cy="506941"/>
          </a:xfrm>
          <a:prstGeom prst="rect">
            <a:avLst/>
          </a:prstGeom>
        </p:spPr>
        <p:txBody>
          <a:bodyPr/>
          <a:lstStyle>
            <a:lvl1pPr algn="ctr"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5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AC22-EAA8-41D4-BE89-68C598B82A7A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6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U.S. Army Officer Captai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096" y="457200"/>
            <a:ext cx="63610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4" y="557858"/>
            <a:ext cx="457752" cy="8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337E-4903-4DAC-9B93-C9335E2ED7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A95C2-E087-40C5-B6EF-F6CF010B0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103385"/>
            <a:ext cx="9144000" cy="4542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554679"/>
            <a:ext cx="9144000" cy="492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2872" y="6607239"/>
            <a:ext cx="9144000" cy="2489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1" y="6118416"/>
            <a:ext cx="494723" cy="4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gif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rmy.mil/readyandresilient" TargetMode="External"/><Relationship Id="rId5" Type="http://schemas.openxmlformats.org/officeDocument/2006/relationships/hyperlink" Target="https://actnow.army.mil/" TargetMode="External"/><Relationship Id="rId4" Type="http://schemas.openxmlformats.org/officeDocument/2006/relationships/hyperlink" Target="https://capl.army.mil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M_xvKoAKU28&amp;feature=player_embedd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457200" y="14478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Leader Development</a:t>
            </a:r>
            <a:br>
              <a:rPr lang="en-US" sz="4800" dirty="0" smtClean="0"/>
            </a:br>
            <a:r>
              <a:rPr lang="en-US" sz="4800" dirty="0" smtClean="0"/>
              <a:t>158-SCP0001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kristy.russell\Desktop\CPT_Ran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3907"/>
            <a:ext cx="716693" cy="71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1143000"/>
            <a:ext cx="8839200" cy="76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676400" y="5262027"/>
            <a:ext cx="5871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Company Commander / First Sergeant Course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359"/>
            <a:ext cx="584200" cy="105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Program Development – Execute/Assess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Leader </a:t>
            </a:r>
            <a:r>
              <a:rPr lang="en-US" sz="2400" dirty="0"/>
              <a:t>d</a:t>
            </a:r>
            <a:r>
              <a:rPr lang="en-US" sz="2400" dirty="0" smtClean="0"/>
              <a:t>evelopment </a:t>
            </a:r>
            <a:r>
              <a:rPr lang="en-US" sz="2400" dirty="0"/>
              <a:t>p</a:t>
            </a:r>
            <a:r>
              <a:rPr lang="en-US" sz="2400" dirty="0" smtClean="0"/>
              <a:t>rogram as a living document</a:t>
            </a:r>
          </a:p>
          <a:p>
            <a:endParaRPr lang="en-US" sz="2400" dirty="0" smtClean="0"/>
          </a:p>
          <a:p>
            <a:r>
              <a:rPr lang="en-US" sz="2400" dirty="0" smtClean="0"/>
              <a:t>Unit leader development </a:t>
            </a:r>
            <a:r>
              <a:rPr lang="en-US" sz="2400" dirty="0"/>
              <a:t>p</a:t>
            </a:r>
            <a:r>
              <a:rPr lang="en-US" sz="2400" dirty="0" smtClean="0"/>
              <a:t>rograms and IDPs</a:t>
            </a:r>
          </a:p>
          <a:p>
            <a:endParaRPr lang="en-US" sz="2400" dirty="0" smtClean="0"/>
          </a:p>
          <a:p>
            <a:r>
              <a:rPr lang="en-US" sz="2400" dirty="0" smtClean="0"/>
              <a:t>Assessment of vision and end states</a:t>
            </a:r>
          </a:p>
          <a:p>
            <a:endParaRPr lang="en-US" sz="2400" dirty="0" smtClean="0"/>
          </a:p>
          <a:p>
            <a:r>
              <a:rPr lang="en-US" sz="2400" dirty="0" smtClean="0"/>
              <a:t>Higher headquarters’ responsibilities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10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Fundamentals of Development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1219200"/>
            <a:ext cx="48482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Conditions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67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Establishing a culture that promotes leader development</a:t>
            </a:r>
          </a:p>
          <a:p>
            <a:endParaRPr lang="en-US" sz="2400" dirty="0" smtClean="0"/>
          </a:p>
          <a:p>
            <a:r>
              <a:rPr lang="en-US" sz="2400" dirty="0" smtClean="0"/>
              <a:t>Creating a learning environment</a:t>
            </a:r>
          </a:p>
          <a:p>
            <a:endParaRPr lang="en-US" sz="2400" dirty="0" smtClean="0"/>
          </a:p>
          <a:p>
            <a:r>
              <a:rPr lang="en-US" sz="2400" dirty="0" smtClean="0"/>
              <a:t>Knowing your subordinates</a:t>
            </a:r>
          </a:p>
          <a:p>
            <a:endParaRPr lang="en-US" sz="2400" dirty="0" smtClean="0"/>
          </a:p>
          <a:p>
            <a:r>
              <a:rPr lang="en-US" sz="2400" dirty="0" smtClean="0"/>
              <a:t>Building trust and communicating roles 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Feedback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Leaders observe subordinates and provide developmental  feedback.</a:t>
            </a:r>
          </a:p>
          <a:p>
            <a:endParaRPr lang="en-US" sz="2400" dirty="0" smtClean="0"/>
          </a:p>
          <a:p>
            <a:r>
              <a:rPr lang="en-US" sz="2400" dirty="0" smtClean="0"/>
              <a:t>Effective feedback accelerates subordinate development.</a:t>
            </a:r>
          </a:p>
          <a:p>
            <a:endParaRPr lang="en-US" sz="2400" dirty="0" smtClean="0"/>
          </a:p>
          <a:p>
            <a:r>
              <a:rPr lang="en-US" sz="2400" dirty="0" smtClean="0"/>
              <a:t>Leaders should provide immediate feedback that encourages positive behavior.</a:t>
            </a:r>
          </a:p>
          <a:p>
            <a:endParaRPr lang="en-US" sz="2400" dirty="0" smtClean="0"/>
          </a:p>
          <a:p>
            <a:r>
              <a:rPr lang="en-US" sz="2400" dirty="0" smtClean="0"/>
              <a:t>Time and frequent observations help leaders build confidence.</a:t>
            </a:r>
          </a:p>
        </p:txBody>
      </p:sp>
    </p:spTree>
    <p:extLst>
      <p:ext uri="{BB962C8B-B14F-4D97-AF65-F5344CB8AC3E}">
        <p14:creationId xmlns:p14="http://schemas.microsoft.com/office/powerpoint/2010/main" val="3329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Learning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Positive role models and emulation of leadership behaviors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Benefits of mentorship </a:t>
            </a:r>
          </a:p>
          <a:p>
            <a:endParaRPr lang="en-US" sz="2400" dirty="0" smtClean="0"/>
          </a:p>
          <a:p>
            <a:r>
              <a:rPr lang="en-US" sz="2400" dirty="0" smtClean="0"/>
              <a:t>Guided </a:t>
            </a:r>
            <a:r>
              <a:rPr lang="en-US" sz="2400" dirty="0"/>
              <a:t>d</a:t>
            </a:r>
            <a:r>
              <a:rPr lang="en-US" sz="2400" dirty="0" smtClean="0"/>
              <a:t>iscovery learning </a:t>
            </a:r>
          </a:p>
          <a:p>
            <a:endParaRPr lang="en-US" sz="2400" dirty="0" smtClean="0"/>
          </a:p>
          <a:p>
            <a:r>
              <a:rPr lang="en-US" sz="2400" dirty="0" smtClean="0"/>
              <a:t>Study of the profession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77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Opportunities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challenging experiences to create a culture of development.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Leaders foster an attitude that leadership positions are not automatic appointments.</a:t>
            </a:r>
          </a:p>
          <a:p>
            <a:endParaRPr lang="en-US" sz="2400" dirty="0" smtClean="0"/>
          </a:p>
          <a:p>
            <a:r>
              <a:rPr lang="en-US" sz="2400" dirty="0" smtClean="0"/>
              <a:t>Succession is a developmental activity that should be planned.</a:t>
            </a:r>
          </a:p>
          <a:p>
            <a:endParaRPr lang="en-US" sz="2400" dirty="0" smtClean="0"/>
          </a:p>
          <a:p>
            <a:r>
              <a:rPr lang="en-US" sz="2400" dirty="0" smtClean="0"/>
              <a:t>Track career development and management.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8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029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Types of Counseling</a:t>
            </a:r>
          </a:p>
          <a:p>
            <a:pPr lvl="1"/>
            <a:r>
              <a:rPr lang="en-US" sz="2000" dirty="0" smtClean="0"/>
              <a:t>Event</a:t>
            </a:r>
          </a:p>
          <a:p>
            <a:pPr lvl="1"/>
            <a:r>
              <a:rPr lang="en-US" sz="2000" dirty="0" smtClean="0"/>
              <a:t>Performance</a:t>
            </a:r>
          </a:p>
          <a:p>
            <a:pPr lvl="1"/>
            <a:r>
              <a:rPr lang="en-US" sz="2000" dirty="0" smtClean="0"/>
              <a:t>Professional Growth</a:t>
            </a:r>
          </a:p>
          <a:p>
            <a:r>
              <a:rPr lang="en-US" sz="2400" dirty="0" smtClean="0"/>
              <a:t>Fundamentals of Counseling</a:t>
            </a:r>
          </a:p>
          <a:p>
            <a:pPr lvl="1"/>
            <a:r>
              <a:rPr lang="en-US" sz="2000" dirty="0" smtClean="0"/>
              <a:t>Counselor qualities</a:t>
            </a:r>
          </a:p>
          <a:p>
            <a:pPr lvl="1"/>
            <a:r>
              <a:rPr lang="en-US" sz="2000" dirty="0" smtClean="0"/>
              <a:t>Counseling practices</a:t>
            </a:r>
          </a:p>
          <a:p>
            <a:pPr lvl="1"/>
            <a:r>
              <a:rPr lang="en-US" sz="2000" dirty="0" smtClean="0"/>
              <a:t>Accepting limitations</a:t>
            </a:r>
          </a:p>
          <a:p>
            <a:pPr lvl="1"/>
            <a:r>
              <a:rPr lang="en-US" sz="2000" dirty="0" smtClean="0"/>
              <a:t>Addressing resistance</a:t>
            </a:r>
          </a:p>
          <a:p>
            <a:pPr lvl="1"/>
            <a:r>
              <a:rPr lang="en-US" sz="2000" dirty="0" smtClean="0"/>
              <a:t>The four-stage counseling process</a:t>
            </a:r>
          </a:p>
          <a:p>
            <a:pPr lvl="1"/>
            <a:r>
              <a:rPr lang="en-US" sz="2000" dirty="0" smtClean="0"/>
              <a:t>Counseling approaches and techniques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66800"/>
            <a:ext cx="2944466" cy="3806447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6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3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Building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029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Team building stages</a:t>
            </a:r>
          </a:p>
          <a:p>
            <a:pPr lvl="1"/>
            <a:r>
              <a:rPr lang="en-US" sz="2400" dirty="0" smtClean="0"/>
              <a:t>Formation</a:t>
            </a:r>
          </a:p>
          <a:p>
            <a:pPr lvl="1"/>
            <a:r>
              <a:rPr lang="en-US" sz="2400" dirty="0" smtClean="0"/>
              <a:t>Enrichment</a:t>
            </a:r>
          </a:p>
          <a:p>
            <a:pPr lvl="1"/>
            <a:r>
              <a:rPr lang="en-US" sz="2400" dirty="0" smtClean="0"/>
              <a:t>Sustainment</a:t>
            </a:r>
            <a:endParaRPr lang="en-US" sz="2400" dirty="0"/>
          </a:p>
          <a:p>
            <a:r>
              <a:rPr lang="en-US" sz="2400" dirty="0" smtClean="0"/>
              <a:t>Categories</a:t>
            </a:r>
          </a:p>
          <a:p>
            <a:pPr lvl="1"/>
            <a:r>
              <a:rPr lang="en-US" sz="2400" dirty="0" smtClean="0"/>
              <a:t>Internal teams</a:t>
            </a:r>
          </a:p>
          <a:p>
            <a:pPr lvl="1"/>
            <a:r>
              <a:rPr lang="en-US" sz="2400" dirty="0" smtClean="0"/>
              <a:t>External teams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3437" t="14062" r="13750" b="11718"/>
          <a:stretch/>
        </p:blipFill>
        <p:spPr>
          <a:xfrm>
            <a:off x="5562600" y="1676400"/>
            <a:ext cx="2986237" cy="3886200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Development Tools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05"/>
          <a:stretch/>
        </p:blipFill>
        <p:spPr>
          <a:xfrm>
            <a:off x="156444" y="1600645"/>
            <a:ext cx="4415556" cy="990155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61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01752" y="1848683"/>
            <a:ext cx="437481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b="1" dirty="0" smtClean="0"/>
              <a:t>Center for the Army Profession and Leadership</a:t>
            </a:r>
          </a:p>
          <a:p>
            <a:pPr lvl="1"/>
            <a:r>
              <a:rPr lang="en-US" dirty="0">
                <a:hlinkClick r:id="rId4"/>
              </a:rPr>
              <a:t>h</a:t>
            </a:r>
            <a:r>
              <a:rPr lang="en-US" dirty="0" smtClean="0">
                <a:hlinkClick r:id="rId4"/>
              </a:rPr>
              <a:t>ttps://capl.army.mil</a:t>
            </a:r>
            <a:endParaRPr lang="en-US" dirty="0" smtClean="0"/>
          </a:p>
          <a:p>
            <a:pPr lvl="1"/>
            <a:endParaRPr lang="en-US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b="1" dirty="0" smtClean="0"/>
              <a:t>Army Career Tracker</a:t>
            </a:r>
          </a:p>
          <a:p>
            <a:pPr lvl="1"/>
            <a:r>
              <a:rPr lang="en-US" dirty="0" smtClean="0">
                <a:hlinkClick r:id="rId5"/>
              </a:rPr>
              <a:t>https://actnow.army.mil</a:t>
            </a:r>
            <a:endParaRPr lang="en-US" dirty="0" smtClean="0"/>
          </a:p>
          <a:p>
            <a:pPr lvl="1"/>
            <a:endParaRPr lang="en-US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b="1" dirty="0" smtClean="0"/>
              <a:t>Army’s Ready &amp; Resilient Campaign</a:t>
            </a:r>
          </a:p>
          <a:p>
            <a:pPr lvl="1"/>
            <a:r>
              <a:rPr lang="en-US" dirty="0" smtClean="0">
                <a:hlinkClick r:id="rId6"/>
              </a:rPr>
              <a:t>www.army.mil/readyandresilient</a:t>
            </a:r>
            <a:endParaRPr lang="en-US" sz="2400" dirty="0"/>
          </a:p>
          <a:p>
            <a:pPr marL="741362" lvl="2"/>
            <a:r>
              <a:rPr lang="en-US" sz="2400" dirty="0" smtClean="0"/>
              <a:t>	</a:t>
            </a:r>
          </a:p>
          <a:p>
            <a:pPr marL="284162" lvl="1"/>
            <a:endParaRPr lang="en-US" sz="1600" dirty="0" smtClean="0"/>
          </a:p>
          <a:p>
            <a:pPr marL="284162" lvl="1"/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07"/>
          <a:stretch/>
        </p:blipFill>
        <p:spPr>
          <a:xfrm>
            <a:off x="3253581" y="3191032"/>
            <a:ext cx="1244825" cy="1914368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021" y="3559434"/>
            <a:ext cx="3047259" cy="200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2057400"/>
            <a:ext cx="8229600" cy="4525963"/>
          </a:xfrm>
        </p:spPr>
        <p:txBody>
          <a:bodyPr/>
          <a:lstStyle/>
          <a:p>
            <a:r>
              <a:rPr lang="en-US" sz="2400" dirty="0" smtClean="0"/>
              <a:t>Leader Development is your responsibility.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Use doctrine, available tools, and other publications to guide your program development and implementation.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32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Terminal Learning Objective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17638"/>
            <a:ext cx="8915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Action:</a:t>
            </a:r>
            <a:r>
              <a:rPr lang="en-US" sz="1600" dirty="0"/>
              <a:t> Demonstrate Command Responsibility for Leader development </a:t>
            </a:r>
          </a:p>
          <a:p>
            <a:r>
              <a:rPr lang="en-US" sz="1600" b="1" dirty="0"/>
              <a:t>Conditions:</a:t>
            </a:r>
            <a:r>
              <a:rPr lang="en-US" sz="1600" dirty="0"/>
              <a:t> As an incoming company commander or first sergeant attending the pre-command course; given classroom instruction, peer-to-peer discussion, instructor feedback, reflection time, and references such ADP 6-22, ATP 6-22.1, ATP 6-22.6, and FM 6-22; and the requirement to perform the responsibilities associated with the Army Profession.</a:t>
            </a:r>
          </a:p>
          <a:p>
            <a:r>
              <a:rPr lang="en-US" sz="1600" b="1" dirty="0"/>
              <a:t>Standards: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Define leader development in a clear and concise manner.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 at least three tenets of leader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Review the components of the Leadership Requirements Model [three attribute categories and three competency categories].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Review the five steps of the operations process.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 the four fundamentals of development.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 the four characteristics of program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 the three types of counseling.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 the three stages of the team building process.</a:t>
            </a:r>
          </a:p>
          <a:p>
            <a:r>
              <a:rPr lang="en-US" sz="1600" b="1" dirty="0"/>
              <a:t>Learning Domain:</a:t>
            </a:r>
            <a:r>
              <a:rPr lang="en-US" sz="1600" dirty="0"/>
              <a:t> Cognitive</a:t>
            </a:r>
          </a:p>
          <a:p>
            <a:r>
              <a:rPr lang="en-US" sz="1600" b="1" dirty="0"/>
              <a:t>Level of Learning:</a:t>
            </a:r>
            <a:r>
              <a:rPr lang="en-US" sz="1600" dirty="0"/>
              <a:t> Apply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30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for </a:t>
            </a:r>
            <a:r>
              <a:rPr lang="en-US" dirty="0" smtClean="0"/>
              <a:t>the </a:t>
            </a:r>
            <a:r>
              <a:rPr lang="en-US" dirty="0" smtClean="0"/>
              <a:t>Army Profession and Leadership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648"/>
          <a:stretch/>
        </p:blipFill>
        <p:spPr>
          <a:xfrm>
            <a:off x="0" y="1676400"/>
            <a:ext cx="9144000" cy="43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James C. McConville, 40</a:t>
            </a:r>
            <a:r>
              <a:rPr lang="en-US" baseline="30000" dirty="0" smtClean="0"/>
              <a:t>th</a:t>
            </a:r>
            <a:r>
              <a:rPr lang="en-US" dirty="0" smtClean="0"/>
              <a:t> CSA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84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Leaders </a:t>
            </a:r>
            <a:r>
              <a:rPr lang="en-US" dirty="0"/>
              <a:t>have a directed responsibility to develop their subordinates.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</a:t>
            </a:r>
            <a:r>
              <a:rPr lang="en-US" dirty="0"/>
              <a:t>the Army Profession Forum in December 2019, GEN James C. McConville, the 40th Chief of Staff of the Army (CSA), stated his philosophy </a:t>
            </a:r>
            <a:r>
              <a:rPr lang="en-US" dirty="0" smtClean="0"/>
              <a:t>in a speech [People </a:t>
            </a:r>
            <a:r>
              <a:rPr lang="en-US" dirty="0"/>
              <a:t>First, Army Priorities (readiness, modernization, reform), and Winning </a:t>
            </a:r>
            <a:r>
              <a:rPr lang="en-US" dirty="0" smtClean="0"/>
              <a:t>Matters]. </a:t>
            </a:r>
          </a:p>
          <a:p>
            <a:endParaRPr lang="en-US" dirty="0"/>
          </a:p>
          <a:p>
            <a:r>
              <a:rPr lang="en-US" dirty="0" smtClean="0"/>
              <a:t>He tied readiness </a:t>
            </a:r>
            <a:r>
              <a:rPr lang="en-US" dirty="0"/>
              <a:t>at the tactical level to cohesive teams that are highly trained, disciplined, and </a:t>
            </a:r>
            <a:r>
              <a:rPr lang="en-US" dirty="0" smtClean="0"/>
              <a:t>fit.  He then elaborated </a:t>
            </a:r>
            <a:r>
              <a:rPr lang="en-US" dirty="0"/>
              <a:t>on building cohesive </a:t>
            </a:r>
            <a:r>
              <a:rPr lang="en-US" dirty="0" smtClean="0"/>
              <a:t>teams and </a:t>
            </a:r>
            <a:r>
              <a:rPr lang="en-US" dirty="0"/>
              <a:t>explaining his concept of, </a:t>
            </a:r>
            <a:r>
              <a:rPr lang="en-US" dirty="0" smtClean="0"/>
              <a:t>‘This </a:t>
            </a:r>
            <a:r>
              <a:rPr lang="en-US" dirty="0"/>
              <a:t>is my </a:t>
            </a:r>
            <a:r>
              <a:rPr lang="en-US" dirty="0" smtClean="0"/>
              <a:t>squad.’</a:t>
            </a:r>
          </a:p>
          <a:p>
            <a:endParaRPr lang="en-US" dirty="0"/>
          </a:p>
          <a:p>
            <a:r>
              <a:rPr lang="en-US" dirty="0" smtClean="0"/>
              <a:t>His </a:t>
            </a:r>
            <a:r>
              <a:rPr lang="en-US" dirty="0"/>
              <a:t>comments reinforced how leader development programs contribute to unit cohesion, resilience, and agility to improve readiness.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12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 Development Doctrine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52750" y="1148106"/>
            <a:ext cx="6191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Provides a common framework in language and expectations</a:t>
            </a:r>
          </a:p>
          <a:p>
            <a:endParaRPr lang="en-US" sz="20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Defines a fundamental set of leader attributes and competencies common to all cohorts and leader levels</a:t>
            </a:r>
          </a:p>
          <a:p>
            <a:endParaRPr lang="en-US" sz="20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Aligns leader development activities (institutional, operational, and self-development domains)</a:t>
            </a:r>
          </a:p>
          <a:p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183659"/>
            <a:ext cx="1885950" cy="2428875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5000"/>
              </a:prstClr>
            </a:outerShdw>
          </a:effectLst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13" t="24025" r="21936" b="50000"/>
          <a:stretch/>
        </p:blipFill>
        <p:spPr>
          <a:xfrm>
            <a:off x="5410200" y="4273738"/>
            <a:ext cx="2057400" cy="991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853" t="-528" r="2252"/>
          <a:stretch/>
        </p:blipFill>
        <p:spPr>
          <a:xfrm>
            <a:off x="1066800" y="2644026"/>
            <a:ext cx="1885950" cy="24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 Development Tenets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600200"/>
            <a:ext cx="8839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/>
            <a:r>
              <a:rPr lang="en-US" sz="2400" dirty="0" smtClean="0"/>
              <a:t>• Strong commitment by the Army, superiors, and individuals to leader development</a:t>
            </a:r>
          </a:p>
          <a:p>
            <a:pPr marL="225425" indent="-225425"/>
            <a:endParaRPr lang="en-US" dirty="0" smtClean="0"/>
          </a:p>
          <a:p>
            <a:r>
              <a:rPr lang="en-US" sz="2400" dirty="0" smtClean="0"/>
              <a:t>• Clear purpose for what, when, and how to develop leaders</a:t>
            </a:r>
          </a:p>
          <a:p>
            <a:endParaRPr lang="en-US" dirty="0" smtClean="0"/>
          </a:p>
          <a:p>
            <a:r>
              <a:rPr lang="en-US" sz="2400" dirty="0" smtClean="0"/>
              <a:t>• Supportive relationships and culture of learning</a:t>
            </a:r>
          </a:p>
          <a:p>
            <a:endParaRPr lang="en-US" dirty="0" smtClean="0"/>
          </a:p>
          <a:p>
            <a:pPr marL="225425" indent="-225425"/>
            <a:r>
              <a:rPr lang="en-US" sz="2400" dirty="0" smtClean="0"/>
              <a:t>• Three mutually supportive domains (institutional, operational, and self-development) that enable education, training, and experience</a:t>
            </a:r>
          </a:p>
          <a:p>
            <a:pPr marL="225425" indent="-225425"/>
            <a:endParaRPr lang="en-US" dirty="0" smtClean="0"/>
          </a:p>
          <a:p>
            <a:pPr marL="225425" indent="-225425"/>
            <a:r>
              <a:rPr lang="en-US" sz="2400" dirty="0" smtClean="0"/>
              <a:t>• Providing, accepting, and acting upon candid assessment and feedback</a:t>
            </a:r>
          </a:p>
        </p:txBody>
      </p:sp>
    </p:spTree>
    <p:extLst>
      <p:ext uri="{BB962C8B-B14F-4D97-AF65-F5344CB8AC3E}">
        <p14:creationId xmlns:p14="http://schemas.microsoft.com/office/powerpoint/2010/main" val="39431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Requirements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561980"/>
            <a:ext cx="38080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Illustrates the expectations of every leader (NCO, Officer, DA Civilian)</a:t>
            </a:r>
          </a:p>
          <a:p>
            <a:endParaRPr lang="en-US" sz="20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Attributes: the desired internal characteristics of a leader (Be/Know)</a:t>
            </a:r>
          </a:p>
          <a:p>
            <a:endParaRPr lang="en-US" sz="20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Competencies: skills and learnable behaviors the Army expects leaders to acquire, demonstrate, and continue to enhance (Do)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6" y="1417638"/>
            <a:ext cx="4588394" cy="45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673806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/>
            <a:r>
              <a:rPr lang="en-US" sz="2400" dirty="0" smtClean="0"/>
              <a:t>• Is a Command responsibility</a:t>
            </a:r>
          </a:p>
          <a:p>
            <a:pPr marL="234950" indent="-234950"/>
            <a:r>
              <a:rPr lang="en-US" sz="2400" dirty="0" smtClean="0"/>
              <a:t>• </a:t>
            </a:r>
            <a:r>
              <a:rPr lang="en-US" sz="2400" dirty="0"/>
              <a:t>M</a:t>
            </a:r>
            <a:r>
              <a:rPr lang="en-US" sz="2400" dirty="0" smtClean="0"/>
              <a:t>ust nest with higher headquarter’s guidance</a:t>
            </a:r>
          </a:p>
          <a:p>
            <a:r>
              <a:rPr lang="en-US" sz="2400" dirty="0" smtClean="0"/>
              <a:t>• Defines roles and responsibilities</a:t>
            </a:r>
          </a:p>
          <a:p>
            <a:pPr marL="225425" indent="-225425"/>
            <a:r>
              <a:rPr lang="en-US" sz="2400" dirty="0" smtClean="0"/>
              <a:t>• Uses the Operations Process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152" t="1752" r="9057" b="4434"/>
          <a:stretch/>
        </p:blipFill>
        <p:spPr>
          <a:xfrm>
            <a:off x="3048000" y="3691592"/>
            <a:ext cx="3200400" cy="235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4739882"/>
            <a:ext cx="2358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Operations Process</a:t>
            </a:r>
          </a:p>
        </p:txBody>
      </p:sp>
    </p:spTree>
    <p:extLst>
      <p:ext uri="{BB962C8B-B14F-4D97-AF65-F5344CB8AC3E}">
        <p14:creationId xmlns:p14="http://schemas.microsoft.com/office/powerpoint/2010/main" val="17738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Development - 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formal assessments and/or leader observations</a:t>
            </a:r>
          </a:p>
          <a:p>
            <a:endParaRPr lang="en-US" sz="2400" dirty="0" smtClean="0"/>
          </a:p>
          <a:p>
            <a:r>
              <a:rPr lang="en-US" sz="2400" dirty="0" smtClean="0"/>
              <a:t>Develop a vision </a:t>
            </a:r>
            <a:r>
              <a:rPr lang="en-US" sz="2400" dirty="0"/>
              <a:t>s</a:t>
            </a:r>
            <a:r>
              <a:rPr lang="en-US" sz="2400" dirty="0" smtClean="0"/>
              <a:t>tatement</a:t>
            </a:r>
          </a:p>
          <a:p>
            <a:endParaRPr lang="en-US" sz="2400" dirty="0" smtClean="0"/>
          </a:p>
          <a:p>
            <a:r>
              <a:rPr lang="en-US" sz="2400" dirty="0" smtClean="0"/>
              <a:t>Establish goals and an end state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3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Program</a:t>
            </a:r>
            <a:r>
              <a:rPr lang="en-US" sz="3200" dirty="0" smtClean="0"/>
              <a:t> Development – Plan/Prepare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Selection of leader development activities </a:t>
            </a:r>
          </a:p>
          <a:p>
            <a:endParaRPr lang="en-US" sz="2400" dirty="0" smtClean="0"/>
          </a:p>
          <a:p>
            <a:r>
              <a:rPr lang="en-US" sz="2400" dirty="0" smtClean="0"/>
              <a:t> Program that fits both individual and unit schedules</a:t>
            </a:r>
          </a:p>
          <a:p>
            <a:endParaRPr lang="en-US" sz="2400" dirty="0" smtClean="0"/>
          </a:p>
          <a:p>
            <a:r>
              <a:rPr lang="en-US" sz="2400" dirty="0" smtClean="0"/>
              <a:t> Formal, semiformal, and informal practices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5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11400</TotalTime>
  <Words>767</Words>
  <Application>Microsoft Office PowerPoint</Application>
  <PresentationFormat>On-screen Show (4:3)</PresentationFormat>
  <Paragraphs>143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1_Office Theme</vt:lpstr>
      <vt:lpstr>PowerPoint Presentation</vt:lpstr>
      <vt:lpstr>Terminal Learning Objective</vt:lpstr>
      <vt:lpstr>GEN James C. McConville, 40th CSA</vt:lpstr>
      <vt:lpstr>Leader Development Doctrine</vt:lpstr>
      <vt:lpstr>Leader Development Tenets</vt:lpstr>
      <vt:lpstr>Leadership Requirements Model</vt:lpstr>
      <vt:lpstr>Program Development</vt:lpstr>
      <vt:lpstr>Program Development - Understand</vt:lpstr>
      <vt:lpstr>Program Development – Plan/Prepare</vt:lpstr>
      <vt:lpstr>Program Development – Execute/Assess</vt:lpstr>
      <vt:lpstr>Fundamentals of Development</vt:lpstr>
      <vt:lpstr>Setting Conditions</vt:lpstr>
      <vt:lpstr>Providing Feedback</vt:lpstr>
      <vt:lpstr>Enhancing Learning</vt:lpstr>
      <vt:lpstr>Creating Opportunities</vt:lpstr>
      <vt:lpstr>Counseling</vt:lpstr>
      <vt:lpstr>Team Building</vt:lpstr>
      <vt:lpstr>Leader Development Tools</vt:lpstr>
      <vt:lpstr>Summary</vt:lpstr>
      <vt:lpstr>Center for the Army Profession and Leadership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Responsibility for Leader development 15</dc:title>
  <dc:creator>Henry, Robert J Mr CIV USA TRADOC</dc:creator>
  <cp:lastModifiedBy>DoD Admin</cp:lastModifiedBy>
  <cp:revision>418</cp:revision>
  <cp:lastPrinted>2015-10-28T14:14:12Z</cp:lastPrinted>
  <dcterms:created xsi:type="dcterms:W3CDTF">2006-08-16T00:00:00Z</dcterms:created>
  <dcterms:modified xsi:type="dcterms:W3CDTF">2020-06-30T16:14:06Z</dcterms:modified>
</cp:coreProperties>
</file>