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6" r:id="rId2"/>
  </p:sldMasterIdLst>
  <p:notesMasterIdLst>
    <p:notesMasterId r:id="rId16"/>
  </p:notesMasterIdLst>
  <p:sldIdLst>
    <p:sldId id="256" r:id="rId3"/>
    <p:sldId id="311" r:id="rId4"/>
    <p:sldId id="310" r:id="rId5"/>
    <p:sldId id="312" r:id="rId6"/>
    <p:sldId id="313" r:id="rId7"/>
    <p:sldId id="314" r:id="rId8"/>
    <p:sldId id="315" r:id="rId9"/>
    <p:sldId id="327" r:id="rId10"/>
    <p:sldId id="326" r:id="rId11"/>
    <p:sldId id="320" r:id="rId12"/>
    <p:sldId id="321" r:id="rId13"/>
    <p:sldId id="325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CF"/>
    <a:srgbClr val="F9D7F0"/>
    <a:srgbClr val="BA7C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80000" autoAdjust="0"/>
  </p:normalViewPr>
  <p:slideViewPr>
    <p:cSldViewPr snapToGrid="0">
      <p:cViewPr varScale="1">
        <p:scale>
          <a:sx n="91" d="100"/>
          <a:sy n="91" d="100"/>
        </p:scale>
        <p:origin x="22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27DAF-2AC1-4908-A0D1-72B56ABE3F6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4DAAF-8C12-450E-A6EA-7F5B14395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6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2BB1-2759-43B2-8F7C-F8B6D0C477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27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98C219-BB43-42BB-A584-C6AEF7564B55}" type="slidenum">
              <a:rPr lang="en-US"/>
              <a:pPr/>
              <a:t>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000" dirty="0" smtClean="0"/>
              <a:t>Keep</a:t>
            </a:r>
            <a:r>
              <a:rPr lang="en-US" sz="1000" baseline="0" dirty="0" smtClean="0"/>
              <a:t> as CE.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24765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C0280-F78E-409C-BB3E-A8ECAE2D0B26}" type="slidenum">
              <a:rPr lang="en-US"/>
              <a:pPr/>
              <a:t>4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17966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0540C-B0EB-4629-A583-27DA4359CBAE}" type="slidenum">
              <a:rPr lang="en-US"/>
              <a:pPr/>
              <a:t>5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90471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97DAD-65C5-435D-A734-498056C746DE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93228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46B27-070A-4D62-8764-3CB4C9F7E7FF}" type="slidenum">
              <a:rPr lang="en-US"/>
              <a:pPr/>
              <a:t>10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33231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4DAAF-8C12-450E-A6EA-7F5B14395C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69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6B5FE0-7DBD-47EB-B8E9-CF38ADFCD7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5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212"/>
            <a:ext cx="7886700" cy="9856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48654"/>
            <a:ext cx="3868340" cy="8729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172566"/>
            <a:ext cx="3868340" cy="3904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60" y="1348654"/>
            <a:ext cx="3887391" cy="8729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60" y="2172566"/>
            <a:ext cx="3887391" cy="3904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7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195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3B2C47-235F-4125-B7B8-1A75592859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69981E-45B5-4CB5-8322-4B43C174F6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6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E MCCoE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8621890" y="6126676"/>
            <a:ext cx="4346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 defTabSz="914446">
              <a:defRPr/>
            </a:pPr>
            <a:fld id="{C2FBD264-15CC-40F3-A8AF-87E6A61D7563}" type="slidenum">
              <a:rPr lang="en-US" sz="1200">
                <a:solidFill>
                  <a:srgbClr val="898989"/>
                </a:solidFill>
              </a:rPr>
              <a:pPr algn="ctr" defTabSz="914446">
                <a:defRPr/>
              </a:pPr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3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10400" y="65341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22F8E5-8FAB-4F0E-9B99-537D3E557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3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212"/>
            <a:ext cx="7886700" cy="9856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48654"/>
            <a:ext cx="3868340" cy="8729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172566"/>
            <a:ext cx="3868340" cy="3904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60" y="1348654"/>
            <a:ext cx="3887391" cy="8729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60" y="2172566"/>
            <a:ext cx="3887391" cy="3904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4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6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5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3B2C47-235F-4125-B7B8-1A755928590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69981E-45B5-4CB5-8322-4B43C174F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21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E MCCoE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8621890" y="6126676"/>
            <a:ext cx="4346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fld id="{C2FBD264-15CC-40F3-A8AF-87E6A61D7563}" type="slidenum">
              <a:rPr lang="en-US" sz="1200" smtClean="0">
                <a:solidFill>
                  <a:srgbClr val="898989"/>
                </a:solidFill>
              </a:rPr>
              <a:pPr algn="ctr">
                <a:defRPr/>
              </a:pPr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69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4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58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2347"/>
            <a:ext cx="7886700" cy="992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5778" y="149054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103386"/>
            <a:ext cx="9144000" cy="45424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4680"/>
            <a:ext cx="9144000" cy="492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2872" y="6607240"/>
            <a:ext cx="9144000" cy="2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2" y="6118416"/>
            <a:ext cx="494723" cy="4395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F169E7A-A9FE-4044-8BAB-EEDA15E1876B}"/>
              </a:ext>
            </a:extLst>
          </p:cNvPr>
          <p:cNvSpPr/>
          <p:nvPr userDrawn="1"/>
        </p:nvSpPr>
        <p:spPr>
          <a:xfrm>
            <a:off x="152401" y="1115299"/>
            <a:ext cx="8839200" cy="76200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700"/>
          </a:p>
        </p:txBody>
      </p:sp>
    </p:spTree>
    <p:extLst>
      <p:ext uri="{BB962C8B-B14F-4D97-AF65-F5344CB8AC3E}">
        <p14:creationId xmlns:p14="http://schemas.microsoft.com/office/powerpoint/2010/main" val="61543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ctr" defTabSz="914446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2347"/>
            <a:ext cx="7886700" cy="992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5778" y="149054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46"/>
            <a:fld id="{D8A4FD56-5429-427F-B421-4F1D19A929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46"/>
              <a:t>6/30/2020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4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46"/>
            <a:fld id="{C3FA95C2-E087-40C5-B6EF-F6CF010B0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4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103386"/>
            <a:ext cx="9144000" cy="45424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46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4680"/>
            <a:ext cx="9144000" cy="492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46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2872" y="6607240"/>
            <a:ext cx="9144000" cy="2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46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2" y="6118416"/>
            <a:ext cx="494723" cy="4395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F169E7A-A9FE-4044-8BAB-EEDA15E1876B}"/>
              </a:ext>
            </a:extLst>
          </p:cNvPr>
          <p:cNvSpPr/>
          <p:nvPr userDrawn="1"/>
        </p:nvSpPr>
        <p:spPr>
          <a:xfrm>
            <a:off x="152401" y="1115299"/>
            <a:ext cx="8839200" cy="76200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46">
              <a:defRPr/>
            </a:pPr>
            <a:endParaRPr lang="en-US" sz="27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9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xStyles>
    <p:titleStyle>
      <a:lvl1pPr algn="ctr" defTabSz="914446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158-DSA0003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92629" y="3602038"/>
            <a:ext cx="7108371" cy="1655762"/>
          </a:xfrm>
        </p:spPr>
        <p:txBody>
          <a:bodyPr>
            <a:normAutofit/>
          </a:bodyPr>
          <a:lstStyle/>
          <a:p>
            <a:r>
              <a:rPr lang="en-US" sz="4800" dirty="0"/>
              <a:t>Challenge </a:t>
            </a:r>
            <a:r>
              <a:rPr lang="en-US" sz="4800" dirty="0" smtClean="0"/>
              <a:t>and </a:t>
            </a:r>
            <a:r>
              <a:rPr lang="en-US" sz="4800" dirty="0"/>
              <a:t>Motivation </a:t>
            </a:r>
          </a:p>
        </p:txBody>
      </p:sp>
    </p:spTree>
    <p:extLst>
      <p:ext uri="{BB962C8B-B14F-4D97-AF65-F5344CB8AC3E}">
        <p14:creationId xmlns:p14="http://schemas.microsoft.com/office/powerpoint/2010/main" val="36931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782" name="Group 1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69787848"/>
              </p:ext>
            </p:extLst>
          </p:nvPr>
        </p:nvGraphicFramePr>
        <p:xfrm>
          <a:off x="162687" y="1490472"/>
          <a:ext cx="8839200" cy="3276600"/>
        </p:xfrm>
        <a:graphic>
          <a:graphicData uri="http://schemas.openxmlformats.org/drawingml/2006/table">
            <a:tbl>
              <a:tblPr/>
              <a:tblGrid>
                <a:gridCol w="4419600"/>
                <a:gridCol w="4419600"/>
              </a:tblGrid>
              <a:tr h="327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Setting high standards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Consequences/punishment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Criticize + correct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Praise when earned/No “easy”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Discipline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It’s not done until it’s done right.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No excuses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-"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Arbitrarily changing standards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Excessive physical punishment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Harsh criticism without correction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Personal insults/attacks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Brutality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Never demonstrating “right”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Ignoring legitimate Soldier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problems/concerns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4CF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4775" y="217932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Tough or Cruel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92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73" name="Group 6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14064027"/>
              </p:ext>
            </p:extLst>
          </p:nvPr>
        </p:nvGraphicFramePr>
        <p:xfrm>
          <a:off x="236538" y="2011731"/>
          <a:ext cx="8670924" cy="3505200"/>
        </p:xfrm>
        <a:graphic>
          <a:graphicData uri="http://schemas.openxmlformats.org/drawingml/2006/table">
            <a:tbl>
              <a:tblPr/>
              <a:tblGrid>
                <a:gridCol w="4335462"/>
                <a:gridCol w="4335462"/>
              </a:tblGrid>
              <a:tr h="731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Toughness &amp; Discipline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Challenge &amp; 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73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Are tough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Are strict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Demand a lot from trainees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Enforce the standards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Set high standards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Challenge Soldiers to do their best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Don’t give up on Soldiers who are trying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Seem like they (DS) want to be here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Seem to know what they (DS) are doing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Really care about training Soldiers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Are motivated to set an example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-26987" y="158744"/>
            <a:ext cx="9144000" cy="707886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Drill Sergeant Style and PLT Outcomes</a:t>
            </a:r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0" y="123807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Drill Sergeants </a:t>
            </a:r>
            <a:r>
              <a:rPr lang="en-US" b="1" dirty="0" smtClean="0"/>
              <a:t>have better PLT performance when they maintain: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64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 / Summary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69" y="1493520"/>
            <a:ext cx="7752476" cy="43413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36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22346"/>
            <a:ext cx="8515350" cy="9929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CAPL Training and Education Resources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230922"/>
            <a:ext cx="9144001" cy="486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72903" y="371653"/>
            <a:ext cx="8991600" cy="707886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4000" dirty="0" smtClean="0"/>
              <a:t>Inspiration</a:t>
            </a:r>
            <a:endParaRPr lang="en-US" sz="4000" dirty="0"/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353475" y="1378965"/>
            <a:ext cx="8229600" cy="16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en-US" sz="2400" dirty="0"/>
              <a:t>How do you inspire a diverse group of people, fresh out of the civilian world, to not only engage in tough, stressful, and tiring tasks, but to do so with enthusiasm? </a:t>
            </a:r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0772" y="3329923"/>
            <a:ext cx="4512912" cy="2534876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30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758" y="3289465"/>
            <a:ext cx="3888688" cy="2575334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80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122347"/>
            <a:ext cx="8156121" cy="992953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Terminal Learning Objective (TLO)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568" y="1287209"/>
            <a:ext cx="868086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Action</a:t>
            </a:r>
            <a:r>
              <a:rPr lang="en-US" sz="2400" dirty="0"/>
              <a:t>: Review challenge and </a:t>
            </a:r>
            <a:r>
              <a:rPr lang="en-US" sz="2400" dirty="0" smtClean="0"/>
              <a:t>motivation.  </a:t>
            </a:r>
            <a:endParaRPr lang="en-US" sz="2400" dirty="0"/>
          </a:p>
          <a:p>
            <a:r>
              <a:rPr lang="en-US" sz="2400" b="1" dirty="0"/>
              <a:t>Conditions: </a:t>
            </a:r>
            <a:r>
              <a:rPr lang="en-US" sz="2400" dirty="0"/>
              <a:t>As a candidate at the United States Army Drill Sergeant Academy, given experiential learning activities and access to references </a:t>
            </a:r>
            <a:r>
              <a:rPr lang="en-US" sz="2400" dirty="0" smtClean="0"/>
              <a:t>ADP 6-22 and TR 350-6, </a:t>
            </a:r>
            <a:r>
              <a:rPr lang="en-US" sz="2400" dirty="0"/>
              <a:t>discussion with peers and instructor feedback, and reflection time.</a:t>
            </a:r>
          </a:p>
          <a:p>
            <a:r>
              <a:rPr lang="en-US" sz="2400" b="1" dirty="0"/>
              <a:t>Standards:</a:t>
            </a:r>
            <a:r>
              <a:rPr lang="en-US" sz="2400" dirty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Define self-fulfilling prophecy in a clear and concise manner.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Identify the two types of motivation.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Identify at least five trends </a:t>
            </a:r>
            <a:r>
              <a:rPr lang="en-US" sz="2400" dirty="0"/>
              <a:t>for the IET population. </a:t>
            </a:r>
          </a:p>
          <a:p>
            <a:r>
              <a:rPr lang="en-US" sz="2400" b="1" dirty="0"/>
              <a:t>Learning Domain:</a:t>
            </a:r>
            <a:r>
              <a:rPr lang="en-US" sz="2400" dirty="0"/>
              <a:t> Cognitive</a:t>
            </a:r>
          </a:p>
          <a:p>
            <a:r>
              <a:rPr lang="en-US" sz="2400" b="1" dirty="0"/>
              <a:t>Level of Learning:</a:t>
            </a:r>
            <a:r>
              <a:rPr lang="en-US" sz="2400" dirty="0"/>
              <a:t> Comprehension  </a:t>
            </a:r>
          </a:p>
          <a:p>
            <a:pPr>
              <a:lnSpc>
                <a:spcPct val="15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626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134" name="Group 18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32081446"/>
              </p:ext>
            </p:extLst>
          </p:nvPr>
        </p:nvGraphicFramePr>
        <p:xfrm>
          <a:off x="154379" y="1168632"/>
          <a:ext cx="8870868" cy="496824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4655651"/>
                <a:gridCol w="4215217"/>
              </a:tblGrid>
              <a:tr h="393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Average Age……………………......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 (17 – 42)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112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Education……………………………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18% GED, 41% HS Diploma,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33% Some College,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7% Four-Year College Degree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75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Marital Status……………………….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77% Single, 20% Married,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3% Divorced/Separated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93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IET Soldiers with Children…………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24% have at least one child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393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Single-Parent IET Soldiers………..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1484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IET Soldiers before BCT…………..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24% Attending School,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57% Working, 13% Seeking Work,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3% Stay-at-Home Parent,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3% Nothing at All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93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IET Soldiers in JROTC…………….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-9525" y="28561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3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US" sz="3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about IET Soldiers: </a:t>
            </a:r>
            <a:r>
              <a:rPr lang="en-US" sz="3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n-US" sz="32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265" name="Group 9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24501745"/>
              </p:ext>
            </p:extLst>
          </p:nvPr>
        </p:nvGraphicFramePr>
        <p:xfrm>
          <a:off x="257175" y="1447800"/>
          <a:ext cx="8610600" cy="46482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591425"/>
                <a:gridCol w="1019175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 Team Sports/Fitness Activities before BCT………….............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48%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Tried to </a:t>
                      </a:r>
                      <a:r>
                        <a:rPr kumimoji="0" lang="en-US" sz="20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Lose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Weight before BCT…………………………..………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48%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Tried to </a:t>
                      </a:r>
                      <a:r>
                        <a:rPr kumimoji="0" lang="en-US" sz="2000" u="sng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Gain</a:t>
                      </a: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Weight before BCT…………………………..………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Tried to Eat Right before BCT………………………………………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76%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Tried to Improve Run before BCT……………………………....….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48%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Tried to Improve Strength before BCT………………….…………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-9525" y="22309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 know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about IET Soldiers: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956" y="1261172"/>
            <a:ext cx="87031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term “self-fulfilling prophecy” (SFP) was coined in 1948 by Robert </a:t>
            </a:r>
            <a:r>
              <a:rPr lang="en-US" sz="2400" dirty="0" smtClean="0"/>
              <a:t>Merton.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SFP is a </a:t>
            </a:r>
            <a:r>
              <a:rPr lang="en-US" sz="2400" dirty="0"/>
              <a:t>false definition of the situation evoking a new behavior which makes the originally false conception come </a:t>
            </a:r>
            <a:r>
              <a:rPr lang="en-US" sz="2400" dirty="0" smtClean="0"/>
              <a:t>true. </a:t>
            </a:r>
          </a:p>
          <a:p>
            <a:endParaRPr lang="en-US" sz="2400" dirty="0"/>
          </a:p>
          <a:p>
            <a:r>
              <a:rPr lang="en-US" sz="2400" dirty="0" smtClean="0"/>
              <a:t>When </a:t>
            </a:r>
            <a:r>
              <a:rPr lang="en-US" sz="2400" dirty="0"/>
              <a:t>Drill Sergeants believe media hype: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Problem Soldiers </a:t>
            </a:r>
            <a:r>
              <a:rPr lang="en-US" sz="2400" dirty="0"/>
              <a:t>stand </a:t>
            </a:r>
            <a:r>
              <a:rPr lang="en-US" sz="2400" dirty="0" smtClean="0"/>
              <a:t>out.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DS see them as snapshot </a:t>
            </a:r>
            <a:r>
              <a:rPr lang="en-US" sz="2400" dirty="0"/>
              <a:t>of </a:t>
            </a:r>
            <a:r>
              <a:rPr lang="en-US" sz="2400" i="1" dirty="0"/>
              <a:t>entire</a:t>
            </a:r>
            <a:r>
              <a:rPr lang="en-US" sz="2400" dirty="0"/>
              <a:t> </a:t>
            </a:r>
            <a:r>
              <a:rPr lang="en-US" sz="2400" dirty="0" smtClean="0"/>
              <a:t>PLT. 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DS expectations </a:t>
            </a:r>
            <a:r>
              <a:rPr lang="en-US" sz="2400" dirty="0"/>
              <a:t>and </a:t>
            </a:r>
            <a:r>
              <a:rPr lang="en-US" sz="2400" dirty="0" smtClean="0"/>
              <a:t>Soldier behavior change.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Soldiers </a:t>
            </a:r>
            <a:r>
              <a:rPr lang="en-US" sz="2400" dirty="0"/>
              <a:t>lose faith in themselves and other </a:t>
            </a:r>
            <a:r>
              <a:rPr lang="en-US" sz="2400" dirty="0" smtClean="0"/>
              <a:t>Soldiers.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They</a:t>
            </a:r>
            <a:r>
              <a:rPr lang="en-US" sz="2400" dirty="0"/>
              <a:t> </a:t>
            </a:r>
            <a:r>
              <a:rPr lang="en-US" sz="2400" dirty="0" smtClean="0"/>
              <a:t>stop trying. 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Demotivation occurs.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6956" y="259785"/>
            <a:ext cx="88500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Self-Fulfilling Prophecy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86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108" name="Group 23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53044534"/>
              </p:ext>
            </p:extLst>
          </p:nvPr>
        </p:nvGraphicFramePr>
        <p:xfrm>
          <a:off x="257175" y="1025771"/>
          <a:ext cx="8610600" cy="46482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591425"/>
                <a:gridCol w="1019175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 Support My Family/Myself*……............................................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38.5%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 Learn Discipline/Challenge Myself…………………………….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28%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 Serve My Country/Be A Soldier………………………………...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25.5%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For the Bonus………………………………………………………….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4.5%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Family Tradition/To make my Parents Proud…………………….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1.9%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Boredom/Escape from Home……………………………………….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1.6%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71438" y="908296"/>
            <a:ext cx="8991600" cy="1066800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160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-9526" y="-16117"/>
            <a:ext cx="9153525" cy="11387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Moving Beyond Media Myths: </a:t>
            </a:r>
          </a:p>
          <a:p>
            <a:pPr algn="ctr"/>
            <a:r>
              <a:rPr lang="en-US" sz="2800" dirty="0"/>
              <a:t>Why Soldiers </a:t>
            </a:r>
            <a:r>
              <a:rPr lang="en-US" sz="2800" dirty="0" smtClean="0"/>
              <a:t>Enlist</a:t>
            </a:r>
            <a:endParaRPr lang="en-US" sz="2800" dirty="0"/>
          </a:p>
        </p:txBody>
      </p:sp>
      <p:sp>
        <p:nvSpPr>
          <p:cNvPr id="80109" name="Text Box 237"/>
          <p:cNvSpPr txBox="1">
            <a:spLocks noChangeArrowheads="1"/>
          </p:cNvSpPr>
          <p:nvPr/>
        </p:nvSpPr>
        <p:spPr bwMode="auto">
          <a:xfrm>
            <a:off x="2879069" y="6276853"/>
            <a:ext cx="33858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 dirty="0"/>
              <a:t>*Includes “to earn money for college”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303130" y="5638346"/>
            <a:ext cx="8518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/>
              <a:t>WHY Soldiers come into BCT affects HOW they come out... </a:t>
            </a:r>
          </a:p>
        </p:txBody>
      </p:sp>
    </p:spTree>
    <p:extLst>
      <p:ext uri="{BB962C8B-B14F-4D97-AF65-F5344CB8AC3E}">
        <p14:creationId xmlns:p14="http://schemas.microsoft.com/office/powerpoint/2010/main" val="38166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Motivation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0" dirty="0" smtClean="0"/>
              <a:t>Extrinsic</a:t>
            </a:r>
            <a:endParaRPr lang="en-US" sz="28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660" y="2172566"/>
            <a:ext cx="3868340" cy="3904038"/>
          </a:xfrm>
        </p:spPr>
        <p:txBody>
          <a:bodyPr>
            <a:normAutofit/>
          </a:bodyPr>
          <a:lstStyle/>
          <a:p>
            <a:r>
              <a:rPr lang="en-US" sz="2400" dirty="0"/>
              <a:t>O</a:t>
            </a:r>
            <a:r>
              <a:rPr lang="en-US" sz="2400" dirty="0" smtClean="0"/>
              <a:t>ccurs </a:t>
            </a:r>
            <a:r>
              <a:rPr lang="en-US" sz="2400" dirty="0"/>
              <a:t>when we </a:t>
            </a:r>
            <a:r>
              <a:rPr lang="en-US" sz="2400" dirty="0" smtClean="0"/>
              <a:t>perform </a:t>
            </a:r>
            <a:r>
              <a:rPr lang="en-US" sz="2400" dirty="0"/>
              <a:t>a behavior or engage in an activity to </a:t>
            </a:r>
            <a:r>
              <a:rPr lang="en-US" sz="2400" u="sng" dirty="0" smtClean="0"/>
              <a:t>earn a reward or </a:t>
            </a:r>
            <a:r>
              <a:rPr lang="en-US" sz="2400" u="sng" dirty="0"/>
              <a:t>avoid </a:t>
            </a:r>
            <a:r>
              <a:rPr lang="en-US" sz="2400" u="sng" dirty="0" smtClean="0"/>
              <a:t>punishment</a:t>
            </a:r>
            <a:r>
              <a:rPr lang="en-US" sz="2400" dirty="0" smtClean="0"/>
              <a:t>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0" dirty="0" smtClean="0"/>
              <a:t>Intrinsic</a:t>
            </a:r>
            <a:endParaRPr lang="en-US" sz="28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Occurs when we perform a behavior or engage in an activity </a:t>
            </a:r>
            <a:r>
              <a:rPr lang="en-US" sz="2400" u="sng" dirty="0" smtClean="0"/>
              <a:t>because </a:t>
            </a:r>
            <a:r>
              <a:rPr lang="en-US" sz="2400" u="sng" dirty="0"/>
              <a:t>it is personally </a:t>
            </a:r>
            <a:r>
              <a:rPr lang="en-US" sz="2400" u="sng" dirty="0" smtClean="0"/>
              <a:t>rewarding</a:t>
            </a:r>
            <a:r>
              <a:rPr lang="en-US" sz="24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157" y="4753165"/>
            <a:ext cx="7935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You can’t change the reason why they joined the Army</a:t>
            </a:r>
            <a:r>
              <a:rPr lang="en-US" sz="2000" dirty="0" smtClean="0">
                <a:solidFill>
                  <a:srgbClr val="FF0000"/>
                </a:solidFill>
              </a:rPr>
              <a:t>…</a:t>
            </a:r>
            <a:endParaRPr lang="en-US" sz="2000" dirty="0">
              <a:solidFill>
                <a:srgbClr val="FF0000"/>
              </a:solidFill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But</a:t>
            </a:r>
            <a:r>
              <a:rPr lang="en-US" sz="2000" dirty="0" smtClean="0">
                <a:solidFill>
                  <a:srgbClr val="FF0000"/>
                </a:solidFill>
              </a:rPr>
              <a:t>…</a:t>
            </a:r>
            <a:endParaRPr lang="en-US" sz="2000" dirty="0">
              <a:solidFill>
                <a:srgbClr val="FF0000"/>
              </a:solidFill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You can increase motivation by finding out why your Soldiers joined, and then explaining how they’re meeting those goals in BCT. </a:t>
            </a:r>
          </a:p>
        </p:txBody>
      </p:sp>
    </p:spTree>
    <p:extLst>
      <p:ext uri="{BB962C8B-B14F-4D97-AF65-F5344CB8AC3E}">
        <p14:creationId xmlns:p14="http://schemas.microsoft.com/office/powerpoint/2010/main" val="25874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IET Soldiers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/>
              <a:t>Motivators </a:t>
            </a:r>
            <a:endParaRPr lang="en-US" sz="3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Challenging t</a:t>
            </a:r>
            <a:r>
              <a:rPr lang="en-US" dirty="0" smtClean="0"/>
              <a:t>raining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Consequences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/>
              <a:t>De-motivators </a:t>
            </a:r>
            <a:endParaRPr lang="en-US" sz="36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Light t</a:t>
            </a:r>
            <a:r>
              <a:rPr lang="en-US" dirty="0" smtClean="0"/>
              <a:t>raining</a:t>
            </a:r>
          </a:p>
          <a:p>
            <a:r>
              <a:rPr lang="en-US" dirty="0" smtClean="0"/>
              <a:t>Low standards</a:t>
            </a:r>
          </a:p>
          <a:p>
            <a:r>
              <a:rPr lang="en-US" dirty="0" smtClean="0"/>
              <a:t>Leniency</a:t>
            </a:r>
          </a:p>
          <a:p>
            <a:r>
              <a:rPr lang="en-US" dirty="0" smtClean="0"/>
              <a:t>Lax </a:t>
            </a:r>
            <a:r>
              <a:rPr lang="en-US" dirty="0"/>
              <a:t>e</a:t>
            </a:r>
            <a:r>
              <a:rPr lang="en-US" dirty="0" smtClean="0"/>
              <a:t>nforcement</a:t>
            </a:r>
            <a:endParaRPr lang="en-US" sz="32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2" y="3707415"/>
            <a:ext cx="3562692" cy="2369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61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</TotalTime>
  <Words>729</Words>
  <Application>Microsoft Office PowerPoint</Application>
  <PresentationFormat>On-screen Show (4:3)</PresentationFormat>
  <Paragraphs>137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3_Office Theme</vt:lpstr>
      <vt:lpstr>2_Office Theme</vt:lpstr>
      <vt:lpstr>158-DSA0003</vt:lpstr>
      <vt:lpstr>PowerPoint Presentation</vt:lpstr>
      <vt:lpstr>Terminal Learning Objective (TLO)</vt:lpstr>
      <vt:lpstr>PowerPoint Presentation</vt:lpstr>
      <vt:lpstr>PowerPoint Presentation</vt:lpstr>
      <vt:lpstr>PowerPoint Presentation</vt:lpstr>
      <vt:lpstr>PowerPoint Presentation</vt:lpstr>
      <vt:lpstr>Two Types of Motivation</vt:lpstr>
      <vt:lpstr>Motivation for IET Soldiers</vt:lpstr>
      <vt:lpstr>PowerPoint Presentation</vt:lpstr>
      <vt:lpstr>PowerPoint Presentation</vt:lpstr>
      <vt:lpstr>AAR / Summary</vt:lpstr>
      <vt:lpstr>CAPL Training and Education Resources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158-BCT0001</dc:title>
  <dc:creator>DoD Admin</dc:creator>
  <cp:lastModifiedBy>DoD Admin</cp:lastModifiedBy>
  <cp:revision>121</cp:revision>
  <dcterms:created xsi:type="dcterms:W3CDTF">2020-04-30T12:23:26Z</dcterms:created>
  <dcterms:modified xsi:type="dcterms:W3CDTF">2020-06-30T16:04:54Z</dcterms:modified>
</cp:coreProperties>
</file>